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74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77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10/5/2023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10/5/2023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10/5/2023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10/5/2023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10/5/2023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10/5/2023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10/5/2023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hyperlink" Target="http://images.reklama.com.ua/2011-10-05/1161199/photos0-800x600.jpeg" TargetMode="Externa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images.yandex.ru/yandsearch?img_url=http://bookmakersrating.ru/wp-content/uploads/2012/08/dollary_230x1731.jpg&amp;iorient=&amp;ih=&amp;icolor=&amp;p=15&amp;site=&amp;text=%D0%B8%D0%BD%D0%B2%D0%B5%D1%81%D1%82%D0%B8%D1%86%D0%B8%D1%8F&amp;iw=&amp;wp=&amp;pos=451&amp;recent=&amp;type=&amp;isize=&amp;rpt=simage&amp;itype=&amp;nojs=1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images.yandex.ru/yandsearch?img_url=http://bookmakersrating.ru/wp-content/uploads/2012/08/dollary_230x1731.jpg&amp;iorient=&amp;ih=&amp;icolor=&amp;p=15&amp;site=&amp;text=%D0%B8%D0%BD%D0%B2%D0%B5%D1%81%D1%82%D0%B8%D1%86%D0%B8%D1%8F&amp;iw=&amp;wp=&amp;pos=451&amp;recent=&amp;type=&amp;isize=&amp;rpt=simage&amp;itype=&amp;nojs=1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00"/>
          <p:cNvGrpSpPr>
            <a:grpSpLocks/>
          </p:cNvGrpSpPr>
          <p:nvPr/>
        </p:nvGrpSpPr>
        <p:grpSpPr bwMode="auto">
          <a:xfrm>
            <a:off x="559558" y="476671"/>
            <a:ext cx="11368585" cy="6197083"/>
            <a:chOff x="302" y="184"/>
            <a:chExt cx="18711" cy="10307"/>
          </a:xfrm>
        </p:grpSpPr>
        <p:sp>
          <p:nvSpPr>
            <p:cNvPr id="3" name="Rectangle 128"/>
            <p:cNvSpPr>
              <a:spLocks noChangeArrowheads="1"/>
            </p:cNvSpPr>
            <p:nvPr/>
          </p:nvSpPr>
          <p:spPr bwMode="auto">
            <a:xfrm>
              <a:off x="302" y="184"/>
              <a:ext cx="18711" cy="10205"/>
            </a:xfrm>
            <a:prstGeom prst="rect">
              <a:avLst/>
            </a:prstGeom>
            <a:solidFill>
              <a:srgbClr val="DCE6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5" name="Rectangle 126"/>
            <p:cNvSpPr>
              <a:spLocks noChangeArrowheads="1"/>
            </p:cNvSpPr>
            <p:nvPr/>
          </p:nvSpPr>
          <p:spPr bwMode="auto">
            <a:xfrm>
              <a:off x="303" y="188"/>
              <a:ext cx="4505" cy="3953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pic>
          <p:nvPicPr>
            <p:cNvPr id="17" name="Picture 11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365" y="6470"/>
              <a:ext cx="4229" cy="2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Freeform 112"/>
            <p:cNvSpPr>
              <a:spLocks/>
            </p:cNvSpPr>
            <p:nvPr/>
          </p:nvSpPr>
          <p:spPr bwMode="auto">
            <a:xfrm>
              <a:off x="5542" y="2581"/>
              <a:ext cx="2019" cy="1658"/>
            </a:xfrm>
            <a:custGeom>
              <a:avLst/>
              <a:gdLst>
                <a:gd name="T0" fmla="+- 0 7561 5543"/>
                <a:gd name="T1" fmla="*/ T0 w 2019"/>
                <a:gd name="T2" fmla="+- 0 2224 2224"/>
                <a:gd name="T3" fmla="*/ 2224 h 2016"/>
                <a:gd name="T4" fmla="+- 0 5543 5543"/>
                <a:gd name="T5" fmla="*/ T4 w 2019"/>
                <a:gd name="T6" fmla="+- 0 2224 2224"/>
                <a:gd name="T7" fmla="*/ 2224 h 2016"/>
                <a:gd name="T8" fmla="+- 0 5543 5543"/>
                <a:gd name="T9" fmla="*/ T8 w 2019"/>
                <a:gd name="T10" fmla="+- 0 4240 2224"/>
                <a:gd name="T11" fmla="*/ 4240 h 2016"/>
                <a:gd name="T12" fmla="+- 0 6062 5543"/>
                <a:gd name="T13" fmla="*/ T12 w 2019"/>
                <a:gd name="T14" fmla="+- 0 3721 2224"/>
                <a:gd name="T15" fmla="*/ 3721 h 2016"/>
                <a:gd name="T16" fmla="+- 0 6062 5543"/>
                <a:gd name="T17" fmla="*/ T16 w 2019"/>
                <a:gd name="T18" fmla="+- 0 2743 2224"/>
                <a:gd name="T19" fmla="*/ 2743 h 2016"/>
                <a:gd name="T20" fmla="+- 0 7041 5543"/>
                <a:gd name="T21" fmla="*/ T20 w 2019"/>
                <a:gd name="T22" fmla="+- 0 2743 2224"/>
                <a:gd name="T23" fmla="*/ 2743 h 2016"/>
                <a:gd name="T24" fmla="+- 0 7561 5543"/>
                <a:gd name="T25" fmla="*/ T24 w 2019"/>
                <a:gd name="T26" fmla="+- 0 2224 2224"/>
                <a:gd name="T27" fmla="*/ 2224 h 201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</a:cxnLst>
              <a:rect l="0" t="0" r="r" b="b"/>
              <a:pathLst>
                <a:path w="2019" h="2016">
                  <a:moveTo>
                    <a:pt x="2018" y="0"/>
                  </a:moveTo>
                  <a:lnTo>
                    <a:pt x="0" y="0"/>
                  </a:lnTo>
                  <a:lnTo>
                    <a:pt x="0" y="2016"/>
                  </a:lnTo>
                  <a:lnTo>
                    <a:pt x="519" y="1497"/>
                  </a:lnTo>
                  <a:lnTo>
                    <a:pt x="519" y="519"/>
                  </a:lnTo>
                  <a:lnTo>
                    <a:pt x="1498" y="519"/>
                  </a:lnTo>
                  <a:lnTo>
                    <a:pt x="2018" y="0"/>
                  </a:lnTo>
                  <a:close/>
                </a:path>
              </a:pathLst>
            </a:custGeom>
            <a:solidFill>
              <a:srgbClr val="4BAC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20" name="Freeform 111"/>
            <p:cNvSpPr>
              <a:spLocks/>
            </p:cNvSpPr>
            <p:nvPr/>
          </p:nvSpPr>
          <p:spPr bwMode="auto">
            <a:xfrm>
              <a:off x="5542" y="2223"/>
              <a:ext cx="2019" cy="2016"/>
            </a:xfrm>
            <a:custGeom>
              <a:avLst/>
              <a:gdLst>
                <a:gd name="T0" fmla="+- 0 5543 5543"/>
                <a:gd name="T1" fmla="*/ T0 w 2019"/>
                <a:gd name="T2" fmla="+- 0 2224 2224"/>
                <a:gd name="T3" fmla="*/ 2224 h 2016"/>
                <a:gd name="T4" fmla="+- 0 7561 5543"/>
                <a:gd name="T5" fmla="*/ T4 w 2019"/>
                <a:gd name="T6" fmla="+- 0 2224 2224"/>
                <a:gd name="T7" fmla="*/ 2224 h 2016"/>
                <a:gd name="T8" fmla="+- 0 7041 5543"/>
                <a:gd name="T9" fmla="*/ T8 w 2019"/>
                <a:gd name="T10" fmla="+- 0 2743 2224"/>
                <a:gd name="T11" fmla="*/ 2743 h 2016"/>
                <a:gd name="T12" fmla="+- 0 6062 5543"/>
                <a:gd name="T13" fmla="*/ T12 w 2019"/>
                <a:gd name="T14" fmla="+- 0 2743 2224"/>
                <a:gd name="T15" fmla="*/ 2743 h 2016"/>
                <a:gd name="T16" fmla="+- 0 6062 5543"/>
                <a:gd name="T17" fmla="*/ T16 w 2019"/>
                <a:gd name="T18" fmla="+- 0 3721 2224"/>
                <a:gd name="T19" fmla="*/ 3721 h 2016"/>
                <a:gd name="T20" fmla="+- 0 5543 5543"/>
                <a:gd name="T21" fmla="*/ T20 w 2019"/>
                <a:gd name="T22" fmla="+- 0 4240 2224"/>
                <a:gd name="T23" fmla="*/ 4240 h 2016"/>
                <a:gd name="T24" fmla="+- 0 5543 5543"/>
                <a:gd name="T25" fmla="*/ T24 w 2019"/>
                <a:gd name="T26" fmla="+- 0 2224 2224"/>
                <a:gd name="T27" fmla="*/ 2224 h 201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</a:cxnLst>
              <a:rect l="0" t="0" r="r" b="b"/>
              <a:pathLst>
                <a:path w="2019" h="2016">
                  <a:moveTo>
                    <a:pt x="0" y="0"/>
                  </a:moveTo>
                  <a:lnTo>
                    <a:pt x="2018" y="0"/>
                  </a:lnTo>
                  <a:lnTo>
                    <a:pt x="1498" y="519"/>
                  </a:lnTo>
                  <a:lnTo>
                    <a:pt x="519" y="519"/>
                  </a:lnTo>
                  <a:lnTo>
                    <a:pt x="519" y="1497"/>
                  </a:lnTo>
                  <a:lnTo>
                    <a:pt x="0" y="2016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25908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21" name="Freeform 110"/>
            <p:cNvSpPr>
              <a:spLocks/>
            </p:cNvSpPr>
            <p:nvPr/>
          </p:nvSpPr>
          <p:spPr bwMode="auto">
            <a:xfrm>
              <a:off x="16623" y="2581"/>
              <a:ext cx="2019" cy="1764"/>
            </a:xfrm>
            <a:custGeom>
              <a:avLst/>
              <a:gdLst>
                <a:gd name="T0" fmla="+- 0 18642 16624"/>
                <a:gd name="T1" fmla="*/ T0 w 2019"/>
                <a:gd name="T2" fmla="+- 0 2327 2327"/>
                <a:gd name="T3" fmla="*/ 2327 h 2019"/>
                <a:gd name="T4" fmla="+- 0 16624 16624"/>
                <a:gd name="T5" fmla="*/ T4 w 2019"/>
                <a:gd name="T6" fmla="+- 0 2327 2327"/>
                <a:gd name="T7" fmla="*/ 2327 h 2019"/>
                <a:gd name="T8" fmla="+- 0 17144 16624"/>
                <a:gd name="T9" fmla="*/ T8 w 2019"/>
                <a:gd name="T10" fmla="+- 0 2847 2327"/>
                <a:gd name="T11" fmla="*/ 2847 h 2019"/>
                <a:gd name="T12" fmla="+- 0 18122 16624"/>
                <a:gd name="T13" fmla="*/ T12 w 2019"/>
                <a:gd name="T14" fmla="+- 0 2847 2327"/>
                <a:gd name="T15" fmla="*/ 2847 h 2019"/>
                <a:gd name="T16" fmla="+- 0 18122 16624"/>
                <a:gd name="T17" fmla="*/ T16 w 2019"/>
                <a:gd name="T18" fmla="+- 0 3825 2327"/>
                <a:gd name="T19" fmla="*/ 3825 h 2019"/>
                <a:gd name="T20" fmla="+- 0 18642 16624"/>
                <a:gd name="T21" fmla="*/ T20 w 2019"/>
                <a:gd name="T22" fmla="+- 0 4345 2327"/>
                <a:gd name="T23" fmla="*/ 4345 h 2019"/>
                <a:gd name="T24" fmla="+- 0 18642 16624"/>
                <a:gd name="T25" fmla="*/ T24 w 2019"/>
                <a:gd name="T26" fmla="+- 0 2327 2327"/>
                <a:gd name="T27" fmla="*/ 2327 h 201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</a:cxnLst>
              <a:rect l="0" t="0" r="r" b="b"/>
              <a:pathLst>
                <a:path w="2019" h="2019">
                  <a:moveTo>
                    <a:pt x="2018" y="0"/>
                  </a:moveTo>
                  <a:lnTo>
                    <a:pt x="0" y="0"/>
                  </a:lnTo>
                  <a:lnTo>
                    <a:pt x="520" y="520"/>
                  </a:lnTo>
                  <a:lnTo>
                    <a:pt x="1498" y="520"/>
                  </a:lnTo>
                  <a:lnTo>
                    <a:pt x="1498" y="1498"/>
                  </a:lnTo>
                  <a:lnTo>
                    <a:pt x="2018" y="2018"/>
                  </a:lnTo>
                  <a:lnTo>
                    <a:pt x="2018" y="0"/>
                  </a:lnTo>
                  <a:close/>
                </a:path>
              </a:pathLst>
            </a:custGeom>
            <a:solidFill>
              <a:srgbClr val="47D8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22" name="Freeform 109"/>
            <p:cNvSpPr>
              <a:spLocks/>
            </p:cNvSpPr>
            <p:nvPr/>
          </p:nvSpPr>
          <p:spPr bwMode="auto">
            <a:xfrm>
              <a:off x="16623" y="2326"/>
              <a:ext cx="2019" cy="2019"/>
            </a:xfrm>
            <a:custGeom>
              <a:avLst/>
              <a:gdLst>
                <a:gd name="T0" fmla="+- 0 18642 16624"/>
                <a:gd name="T1" fmla="*/ T0 w 2019"/>
                <a:gd name="T2" fmla="+- 0 2327 2327"/>
                <a:gd name="T3" fmla="*/ 2327 h 2019"/>
                <a:gd name="T4" fmla="+- 0 18642 16624"/>
                <a:gd name="T5" fmla="*/ T4 w 2019"/>
                <a:gd name="T6" fmla="+- 0 4345 2327"/>
                <a:gd name="T7" fmla="*/ 4345 h 2019"/>
                <a:gd name="T8" fmla="+- 0 18122 16624"/>
                <a:gd name="T9" fmla="*/ T8 w 2019"/>
                <a:gd name="T10" fmla="+- 0 3825 2327"/>
                <a:gd name="T11" fmla="*/ 3825 h 2019"/>
                <a:gd name="T12" fmla="+- 0 18122 16624"/>
                <a:gd name="T13" fmla="*/ T12 w 2019"/>
                <a:gd name="T14" fmla="+- 0 2847 2327"/>
                <a:gd name="T15" fmla="*/ 2847 h 2019"/>
                <a:gd name="T16" fmla="+- 0 17144 16624"/>
                <a:gd name="T17" fmla="*/ T16 w 2019"/>
                <a:gd name="T18" fmla="+- 0 2847 2327"/>
                <a:gd name="T19" fmla="*/ 2847 h 2019"/>
                <a:gd name="T20" fmla="+- 0 16624 16624"/>
                <a:gd name="T21" fmla="*/ T20 w 2019"/>
                <a:gd name="T22" fmla="+- 0 2327 2327"/>
                <a:gd name="T23" fmla="*/ 2327 h 2019"/>
                <a:gd name="T24" fmla="+- 0 18642 16624"/>
                <a:gd name="T25" fmla="*/ T24 w 2019"/>
                <a:gd name="T26" fmla="+- 0 2327 2327"/>
                <a:gd name="T27" fmla="*/ 2327 h 201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</a:cxnLst>
              <a:rect l="0" t="0" r="r" b="b"/>
              <a:pathLst>
                <a:path w="2019" h="2019">
                  <a:moveTo>
                    <a:pt x="2018" y="0"/>
                  </a:moveTo>
                  <a:lnTo>
                    <a:pt x="2018" y="2018"/>
                  </a:lnTo>
                  <a:lnTo>
                    <a:pt x="1498" y="1498"/>
                  </a:lnTo>
                  <a:lnTo>
                    <a:pt x="1498" y="520"/>
                  </a:lnTo>
                  <a:lnTo>
                    <a:pt x="520" y="520"/>
                  </a:lnTo>
                  <a:lnTo>
                    <a:pt x="0" y="0"/>
                  </a:lnTo>
                  <a:lnTo>
                    <a:pt x="2018" y="0"/>
                  </a:lnTo>
                  <a:close/>
                </a:path>
              </a:pathLst>
            </a:custGeom>
            <a:noFill/>
            <a:ln w="25908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23" name="Freeform 108"/>
            <p:cNvSpPr>
              <a:spLocks/>
            </p:cNvSpPr>
            <p:nvPr/>
          </p:nvSpPr>
          <p:spPr bwMode="auto">
            <a:xfrm>
              <a:off x="5658" y="8298"/>
              <a:ext cx="2016" cy="2019"/>
            </a:xfrm>
            <a:custGeom>
              <a:avLst/>
              <a:gdLst>
                <a:gd name="T0" fmla="+- 0 5658 5658"/>
                <a:gd name="T1" fmla="*/ T0 w 2016"/>
                <a:gd name="T2" fmla="+- 0 8298 8298"/>
                <a:gd name="T3" fmla="*/ 8298 h 2019"/>
                <a:gd name="T4" fmla="+- 0 5658 5658"/>
                <a:gd name="T5" fmla="*/ T4 w 2016"/>
                <a:gd name="T6" fmla="+- 0 10316 8298"/>
                <a:gd name="T7" fmla="*/ 10316 h 2019"/>
                <a:gd name="T8" fmla="+- 0 7674 5658"/>
                <a:gd name="T9" fmla="*/ T8 w 2016"/>
                <a:gd name="T10" fmla="+- 0 10316 8298"/>
                <a:gd name="T11" fmla="*/ 10316 h 2019"/>
                <a:gd name="T12" fmla="+- 0 7155 5658"/>
                <a:gd name="T13" fmla="*/ T12 w 2016"/>
                <a:gd name="T14" fmla="+- 0 9797 8298"/>
                <a:gd name="T15" fmla="*/ 9797 h 2019"/>
                <a:gd name="T16" fmla="+- 0 6178 5658"/>
                <a:gd name="T17" fmla="*/ T16 w 2016"/>
                <a:gd name="T18" fmla="+- 0 9797 8298"/>
                <a:gd name="T19" fmla="*/ 9797 h 2019"/>
                <a:gd name="T20" fmla="+- 0 6178 5658"/>
                <a:gd name="T21" fmla="*/ T20 w 2016"/>
                <a:gd name="T22" fmla="+- 0 8818 8298"/>
                <a:gd name="T23" fmla="*/ 8818 h 2019"/>
                <a:gd name="T24" fmla="+- 0 5658 5658"/>
                <a:gd name="T25" fmla="*/ T24 w 2016"/>
                <a:gd name="T26" fmla="+- 0 8298 8298"/>
                <a:gd name="T27" fmla="*/ 8298 h 201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</a:cxnLst>
              <a:rect l="0" t="0" r="r" b="b"/>
              <a:pathLst>
                <a:path w="2016" h="2019">
                  <a:moveTo>
                    <a:pt x="0" y="0"/>
                  </a:moveTo>
                  <a:lnTo>
                    <a:pt x="0" y="2018"/>
                  </a:lnTo>
                  <a:lnTo>
                    <a:pt x="2016" y="2018"/>
                  </a:lnTo>
                  <a:lnTo>
                    <a:pt x="1497" y="1499"/>
                  </a:lnTo>
                  <a:lnTo>
                    <a:pt x="520" y="1499"/>
                  </a:lnTo>
                  <a:lnTo>
                    <a:pt x="520" y="5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CE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24" name="Freeform 107"/>
            <p:cNvSpPr>
              <a:spLocks/>
            </p:cNvSpPr>
            <p:nvPr/>
          </p:nvSpPr>
          <p:spPr bwMode="auto">
            <a:xfrm>
              <a:off x="5658" y="8298"/>
              <a:ext cx="2016" cy="2019"/>
            </a:xfrm>
            <a:custGeom>
              <a:avLst/>
              <a:gdLst>
                <a:gd name="T0" fmla="+- 0 5658 5658"/>
                <a:gd name="T1" fmla="*/ T0 w 2016"/>
                <a:gd name="T2" fmla="+- 0 10316 8298"/>
                <a:gd name="T3" fmla="*/ 10316 h 2019"/>
                <a:gd name="T4" fmla="+- 0 5658 5658"/>
                <a:gd name="T5" fmla="*/ T4 w 2016"/>
                <a:gd name="T6" fmla="+- 0 8298 8298"/>
                <a:gd name="T7" fmla="*/ 8298 h 2019"/>
                <a:gd name="T8" fmla="+- 0 6178 5658"/>
                <a:gd name="T9" fmla="*/ T8 w 2016"/>
                <a:gd name="T10" fmla="+- 0 8818 8298"/>
                <a:gd name="T11" fmla="*/ 8818 h 2019"/>
                <a:gd name="T12" fmla="+- 0 6178 5658"/>
                <a:gd name="T13" fmla="*/ T12 w 2016"/>
                <a:gd name="T14" fmla="+- 0 9797 8298"/>
                <a:gd name="T15" fmla="*/ 9797 h 2019"/>
                <a:gd name="T16" fmla="+- 0 7155 5658"/>
                <a:gd name="T17" fmla="*/ T16 w 2016"/>
                <a:gd name="T18" fmla="+- 0 9797 8298"/>
                <a:gd name="T19" fmla="*/ 9797 h 2019"/>
                <a:gd name="T20" fmla="+- 0 7674 5658"/>
                <a:gd name="T21" fmla="*/ T20 w 2016"/>
                <a:gd name="T22" fmla="+- 0 10316 8298"/>
                <a:gd name="T23" fmla="*/ 10316 h 2019"/>
                <a:gd name="T24" fmla="+- 0 5658 5658"/>
                <a:gd name="T25" fmla="*/ T24 w 2016"/>
                <a:gd name="T26" fmla="+- 0 10316 8298"/>
                <a:gd name="T27" fmla="*/ 10316 h 201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</a:cxnLst>
              <a:rect l="0" t="0" r="r" b="b"/>
              <a:pathLst>
                <a:path w="2016" h="2019">
                  <a:moveTo>
                    <a:pt x="0" y="2018"/>
                  </a:moveTo>
                  <a:lnTo>
                    <a:pt x="0" y="0"/>
                  </a:lnTo>
                  <a:lnTo>
                    <a:pt x="520" y="520"/>
                  </a:lnTo>
                  <a:lnTo>
                    <a:pt x="520" y="1499"/>
                  </a:lnTo>
                  <a:lnTo>
                    <a:pt x="1497" y="1499"/>
                  </a:lnTo>
                  <a:lnTo>
                    <a:pt x="2016" y="2018"/>
                  </a:lnTo>
                  <a:lnTo>
                    <a:pt x="0" y="2018"/>
                  </a:lnTo>
                  <a:close/>
                </a:path>
              </a:pathLst>
            </a:custGeom>
            <a:noFill/>
            <a:ln w="25908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25" name="Freeform 106"/>
            <p:cNvSpPr>
              <a:spLocks/>
            </p:cNvSpPr>
            <p:nvPr/>
          </p:nvSpPr>
          <p:spPr bwMode="auto">
            <a:xfrm>
              <a:off x="16623" y="8298"/>
              <a:ext cx="2019" cy="2019"/>
            </a:xfrm>
            <a:custGeom>
              <a:avLst/>
              <a:gdLst>
                <a:gd name="T0" fmla="+- 0 18642 16624"/>
                <a:gd name="T1" fmla="*/ T0 w 2019"/>
                <a:gd name="T2" fmla="+- 0 8298 8298"/>
                <a:gd name="T3" fmla="*/ 8298 h 2019"/>
                <a:gd name="T4" fmla="+- 0 18122 16624"/>
                <a:gd name="T5" fmla="*/ T4 w 2019"/>
                <a:gd name="T6" fmla="+- 0 8818 8298"/>
                <a:gd name="T7" fmla="*/ 8818 h 2019"/>
                <a:gd name="T8" fmla="+- 0 18122 16624"/>
                <a:gd name="T9" fmla="*/ T8 w 2019"/>
                <a:gd name="T10" fmla="+- 0 9796 8298"/>
                <a:gd name="T11" fmla="*/ 9796 h 2019"/>
                <a:gd name="T12" fmla="+- 0 17144 16624"/>
                <a:gd name="T13" fmla="*/ T12 w 2019"/>
                <a:gd name="T14" fmla="+- 0 9796 8298"/>
                <a:gd name="T15" fmla="*/ 9796 h 2019"/>
                <a:gd name="T16" fmla="+- 0 16624 16624"/>
                <a:gd name="T17" fmla="*/ T16 w 2019"/>
                <a:gd name="T18" fmla="+- 0 10316 8298"/>
                <a:gd name="T19" fmla="*/ 10316 h 2019"/>
                <a:gd name="T20" fmla="+- 0 18642 16624"/>
                <a:gd name="T21" fmla="*/ T20 w 2019"/>
                <a:gd name="T22" fmla="+- 0 10316 8298"/>
                <a:gd name="T23" fmla="*/ 10316 h 2019"/>
                <a:gd name="T24" fmla="+- 0 18642 16624"/>
                <a:gd name="T25" fmla="*/ T24 w 2019"/>
                <a:gd name="T26" fmla="+- 0 8298 8298"/>
                <a:gd name="T27" fmla="*/ 8298 h 201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</a:cxnLst>
              <a:rect l="0" t="0" r="r" b="b"/>
              <a:pathLst>
                <a:path w="2019" h="2019">
                  <a:moveTo>
                    <a:pt x="2018" y="0"/>
                  </a:moveTo>
                  <a:lnTo>
                    <a:pt x="1498" y="520"/>
                  </a:lnTo>
                  <a:lnTo>
                    <a:pt x="1498" y="1498"/>
                  </a:lnTo>
                  <a:lnTo>
                    <a:pt x="520" y="1498"/>
                  </a:lnTo>
                  <a:lnTo>
                    <a:pt x="0" y="2018"/>
                  </a:lnTo>
                  <a:lnTo>
                    <a:pt x="2018" y="2018"/>
                  </a:lnTo>
                  <a:lnTo>
                    <a:pt x="2018" y="0"/>
                  </a:lnTo>
                  <a:close/>
                </a:path>
              </a:pathLst>
            </a:custGeom>
            <a:solidFill>
              <a:srgbClr val="F796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26" name="Freeform 105"/>
            <p:cNvSpPr>
              <a:spLocks/>
            </p:cNvSpPr>
            <p:nvPr/>
          </p:nvSpPr>
          <p:spPr bwMode="auto">
            <a:xfrm>
              <a:off x="16623" y="8298"/>
              <a:ext cx="2019" cy="2019"/>
            </a:xfrm>
            <a:custGeom>
              <a:avLst/>
              <a:gdLst>
                <a:gd name="T0" fmla="+- 0 18642 16624"/>
                <a:gd name="T1" fmla="*/ T0 w 2019"/>
                <a:gd name="T2" fmla="+- 0 10316 8298"/>
                <a:gd name="T3" fmla="*/ 10316 h 2019"/>
                <a:gd name="T4" fmla="+- 0 16624 16624"/>
                <a:gd name="T5" fmla="*/ T4 w 2019"/>
                <a:gd name="T6" fmla="+- 0 10316 8298"/>
                <a:gd name="T7" fmla="*/ 10316 h 2019"/>
                <a:gd name="T8" fmla="+- 0 17144 16624"/>
                <a:gd name="T9" fmla="*/ T8 w 2019"/>
                <a:gd name="T10" fmla="+- 0 9796 8298"/>
                <a:gd name="T11" fmla="*/ 9796 h 2019"/>
                <a:gd name="T12" fmla="+- 0 18122 16624"/>
                <a:gd name="T13" fmla="*/ T12 w 2019"/>
                <a:gd name="T14" fmla="+- 0 9796 8298"/>
                <a:gd name="T15" fmla="*/ 9796 h 2019"/>
                <a:gd name="T16" fmla="+- 0 18122 16624"/>
                <a:gd name="T17" fmla="*/ T16 w 2019"/>
                <a:gd name="T18" fmla="+- 0 8818 8298"/>
                <a:gd name="T19" fmla="*/ 8818 h 2019"/>
                <a:gd name="T20" fmla="+- 0 18642 16624"/>
                <a:gd name="T21" fmla="*/ T20 w 2019"/>
                <a:gd name="T22" fmla="+- 0 8298 8298"/>
                <a:gd name="T23" fmla="*/ 8298 h 2019"/>
                <a:gd name="T24" fmla="+- 0 18642 16624"/>
                <a:gd name="T25" fmla="*/ T24 w 2019"/>
                <a:gd name="T26" fmla="+- 0 10316 8298"/>
                <a:gd name="T27" fmla="*/ 10316 h 201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</a:cxnLst>
              <a:rect l="0" t="0" r="r" b="b"/>
              <a:pathLst>
                <a:path w="2019" h="2019">
                  <a:moveTo>
                    <a:pt x="2018" y="2018"/>
                  </a:moveTo>
                  <a:lnTo>
                    <a:pt x="0" y="2018"/>
                  </a:lnTo>
                  <a:lnTo>
                    <a:pt x="520" y="1498"/>
                  </a:lnTo>
                  <a:lnTo>
                    <a:pt x="1498" y="1498"/>
                  </a:lnTo>
                  <a:lnTo>
                    <a:pt x="1498" y="520"/>
                  </a:lnTo>
                  <a:lnTo>
                    <a:pt x="2018" y="0"/>
                  </a:lnTo>
                  <a:lnTo>
                    <a:pt x="2018" y="2018"/>
                  </a:lnTo>
                  <a:close/>
                </a:path>
              </a:pathLst>
            </a:custGeom>
            <a:noFill/>
            <a:ln w="25908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pic>
          <p:nvPicPr>
            <p:cNvPr id="27" name="Picture 10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62" y="376"/>
              <a:ext cx="13780" cy="2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" name="Picture 10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5" y="7327"/>
              <a:ext cx="4400" cy="31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9" name="Прямоугольник 28"/>
          <p:cNvSpPr/>
          <p:nvPr/>
        </p:nvSpPr>
        <p:spPr>
          <a:xfrm>
            <a:off x="3487811" y="783909"/>
            <a:ext cx="797630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2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</a:t>
            </a:r>
            <a:endParaRPr lang="en-US" sz="2000" dirty="0" smtClean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</a:t>
            </a:r>
            <a:endParaRPr lang="ru-RU" sz="2400" b="1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559559" y="476672"/>
            <a:ext cx="2545188" cy="19943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9230" marR="24130" indent="-635" algn="ctr">
              <a:lnSpc>
                <a:spcPct val="103000"/>
              </a:lnSpc>
            </a:pPr>
            <a:r>
              <a:rPr lang="en-US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uz-Latn-UZ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BUHGALTERIYA HISOBI VA MOLIYA</a:t>
            </a:r>
            <a:r>
              <a:rPr lang="en-US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en-US" sz="20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KAFEDRASI</a:t>
            </a:r>
            <a:endParaRPr lang="en-US" sz="2000" b="1" dirty="0">
              <a:solidFill>
                <a:srgbClr val="0070C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89230" marR="24130" indent="-635" algn="ctr">
              <a:lnSpc>
                <a:spcPct val="103000"/>
              </a:lnSpc>
            </a:pP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MA’RUZACHI G.Q.TURAYEVA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2639616" y="2454375"/>
            <a:ext cx="7465799" cy="19902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00113" indent="1182688" algn="ctr">
              <a:spcBef>
                <a:spcPts val="370"/>
              </a:spcBef>
            </a:pP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32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mavzu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b="1" i="1" dirty="0" smtClean="0"/>
              <a:t>INVESTITSIYA LOYIHALARINI MOLIYAVIY–IQTISODIY BAHOLASHNING ASOSIY USULLARI</a:t>
            </a:r>
            <a:endParaRPr lang="ru-RU" sz="2800" b="1" i="1" dirty="0"/>
          </a:p>
          <a:p>
            <a:pPr marL="900113" indent="1182688" algn="ctr">
              <a:spcBef>
                <a:spcPts val="370"/>
              </a:spcBef>
            </a:pPr>
            <a:endParaRPr lang="ru-RU" sz="3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794078" y="783909"/>
            <a:ext cx="770285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uz-Latn-UZ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O‘ZBEKISTON RESPUBLIKASI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z-Latn-UZ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OLIY TA’LIM, FAN VA INNOVATSIYALAR </a:t>
            </a:r>
            <a:r>
              <a:rPr lang="uz-Latn-UZ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VAZIRLIGI</a:t>
            </a:r>
            <a:r>
              <a:rPr lang="uz-Latn-UZ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 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z-Latn-UZ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GULISTON DAVLAT UNIVERSITETI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2" name="Picture 5" descr="photos0-800x600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1875" y="4074447"/>
            <a:ext cx="6054131" cy="2107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62511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1" algn="ctr" defTabSz="457200" rtl="0">
              <a:spcBef>
                <a:spcPct val="0"/>
              </a:spcBef>
            </a:pPr>
            <a:r>
              <a:rPr lang="en-US" sz="2400" b="1" dirty="0"/>
              <a:t>REJA</a:t>
            </a:r>
            <a:r>
              <a:rPr lang="uz-Cyrl-UZ" sz="2400" b="1" dirty="0"/>
              <a:t/>
            </a:r>
            <a:br>
              <a:rPr lang="uz-Cyrl-UZ" sz="2400" b="1" dirty="0"/>
            </a:b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z-Cyrl-UZ" sz="2400" b="1" dirty="0" smtClean="0"/>
              <a:t>1</a:t>
            </a:r>
            <a:r>
              <a:rPr lang="uz-Cyrl-UZ" sz="2400" b="1" dirty="0"/>
              <a:t>.</a:t>
            </a:r>
            <a:r>
              <a:rPr lang="en-US" sz="2400" b="1" dirty="0"/>
              <a:t> </a:t>
            </a:r>
            <a:r>
              <a:rPr lang="en-US" sz="2400" b="1" dirty="0" err="1"/>
              <a:t>Investitsiya</a:t>
            </a:r>
            <a:r>
              <a:rPr lang="en-US" sz="2400" b="1" dirty="0"/>
              <a:t> </a:t>
            </a:r>
            <a:r>
              <a:rPr lang="en-US" sz="2400" b="1" dirty="0" err="1"/>
              <a:t>loyihalarini</a:t>
            </a:r>
            <a:r>
              <a:rPr lang="en-US" sz="2400" b="1" dirty="0"/>
              <a:t> </a:t>
            </a:r>
            <a:r>
              <a:rPr lang="en-US" sz="2400" b="1" dirty="0" err="1" smtClean="0"/>
              <a:t>moliyaviy-iqtisodiy</a:t>
            </a:r>
            <a:r>
              <a:rPr lang="ru-RU" sz="2400" dirty="0"/>
              <a:t> </a:t>
            </a:r>
            <a:r>
              <a:rPr lang="en-US" sz="2400" b="1" dirty="0" err="1" smtClean="0"/>
              <a:t>baholashning</a:t>
            </a:r>
            <a:r>
              <a:rPr lang="en-US" sz="2400" b="1" dirty="0" smtClean="0"/>
              <a:t> </a:t>
            </a:r>
            <a:r>
              <a:rPr lang="en-US" sz="2400" b="1" dirty="0" err="1"/>
              <a:t>mohiyati</a:t>
            </a:r>
            <a:r>
              <a:rPr lang="en-US" sz="2400" b="1" dirty="0"/>
              <a:t> </a:t>
            </a:r>
            <a:endParaRPr lang="ru-RU" sz="2400" b="1" dirty="0" smtClean="0"/>
          </a:p>
          <a:p>
            <a:r>
              <a:rPr lang="uz-Cyrl-UZ" sz="1800" b="1" dirty="0" smtClean="0"/>
              <a:t>2</a:t>
            </a:r>
            <a:r>
              <a:rPr lang="uz-Cyrl-UZ" sz="1800" b="1" dirty="0"/>
              <a:t>.</a:t>
            </a:r>
            <a:r>
              <a:rPr lang="en-US" sz="1800" b="1" dirty="0"/>
              <a:t> </a:t>
            </a:r>
            <a:r>
              <a:rPr lang="uz-Cyrl-UZ" sz="2400" b="1" dirty="0"/>
              <a:t>Investitsiya loyihalarini moliyaviy–iqtisodiy baholashda</a:t>
            </a:r>
            <a:endParaRPr lang="ru-RU" sz="2400" dirty="0"/>
          </a:p>
          <a:p>
            <a:pPr marL="0" indent="0">
              <a:buNone/>
            </a:pPr>
            <a:r>
              <a:rPr lang="uz-Cyrl-UZ" sz="2400" b="1" dirty="0" smtClean="0"/>
              <a:t>    pul </a:t>
            </a:r>
            <a:r>
              <a:rPr lang="uz-Cyrl-UZ" sz="2400" b="1" dirty="0"/>
              <a:t>oqimlarini diskontlashga asoslangan uslublari</a:t>
            </a:r>
            <a:endParaRPr lang="ru-RU" sz="2400" dirty="0"/>
          </a:p>
          <a:p>
            <a:pPr marL="990600" lvl="1" indent="-533400">
              <a:buNone/>
              <a:defRPr/>
            </a:pPr>
            <a:r>
              <a:rPr lang="uz-Cyrl-UZ" sz="2400" b="1" dirty="0" smtClean="0"/>
              <a:t>3</a:t>
            </a:r>
            <a:r>
              <a:rPr lang="uz-Cyrl-UZ" sz="2400" b="1" dirty="0"/>
              <a:t>.</a:t>
            </a:r>
            <a:r>
              <a:rPr lang="en-US" sz="2400" b="1" dirty="0"/>
              <a:t> </a:t>
            </a:r>
            <a:r>
              <a:rPr lang="uz-Cyrl-UZ" sz="2400" b="1" dirty="0"/>
              <a:t>Investitsiya loyihalarini baholashning sodda </a:t>
            </a:r>
            <a:r>
              <a:rPr lang="uz-Cyrl-UZ" sz="2400" b="1" dirty="0" smtClean="0"/>
              <a:t>uslublari</a:t>
            </a:r>
          </a:p>
        </p:txBody>
      </p:sp>
      <p:pic>
        <p:nvPicPr>
          <p:cNvPr id="4" name="Picture 2" descr="Нақд пулсиз ҳисоб-китоб қилиш тартиби янгиланди | NORMA.UZ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6836" y="609599"/>
            <a:ext cx="3916907" cy="1550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Jamoa kelishuv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177" y="4954137"/>
            <a:ext cx="4694829" cy="1460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4775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           </a:t>
            </a:r>
            <a:r>
              <a:rPr lang="en-US" dirty="0" err="1" smtClean="0"/>
              <a:t>Asosiy</a:t>
            </a:r>
            <a:r>
              <a:rPr lang="en-US" dirty="0" smtClean="0"/>
              <a:t> </a:t>
            </a:r>
            <a:r>
              <a:rPr lang="en-US" dirty="0" err="1" smtClean="0"/>
              <a:t>adabiyotlar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80000"/>
              </a:lnSpc>
              <a:defRPr/>
            </a:pPr>
            <a:r>
              <a:rPr lang="uz-Cyrl-UZ" b="1" dirty="0">
                <a:latin typeface="Times New Roman" pitchFamily="18" charset="0"/>
              </a:rPr>
              <a:t>1. «</a:t>
            </a:r>
            <a:r>
              <a:rPr lang="en-US" b="1" dirty="0" err="1">
                <a:latin typeface="Times New Roman" pitchFamily="18" charset="0"/>
              </a:rPr>
              <a:t>Investitsiya</a:t>
            </a:r>
            <a:r>
              <a:rPr lang="en-US" b="1" dirty="0">
                <a:latin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</a:rPr>
              <a:t>faoliyati</a:t>
            </a:r>
            <a:r>
              <a:rPr lang="en-US" b="1" dirty="0">
                <a:latin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</a:rPr>
              <a:t>to`g`risida</a:t>
            </a:r>
            <a:r>
              <a:rPr lang="uz-Cyrl-UZ" b="1" dirty="0">
                <a:latin typeface="Times New Roman" pitchFamily="18" charset="0"/>
              </a:rPr>
              <a:t>»</a:t>
            </a:r>
            <a:r>
              <a:rPr lang="en-US" b="1" dirty="0" err="1">
                <a:latin typeface="Times New Roman" pitchFamily="18" charset="0"/>
              </a:rPr>
              <a:t>gi</a:t>
            </a:r>
            <a:r>
              <a:rPr lang="uz-Cyrl-UZ" b="1" dirty="0">
                <a:latin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</a:rPr>
              <a:t>O`zbekiston</a:t>
            </a:r>
            <a:r>
              <a:rPr lang="en-US" b="1" dirty="0">
                <a:latin typeface="Times New Roman" pitchFamily="18" charset="0"/>
              </a:rPr>
              <a:t>  </a:t>
            </a:r>
            <a:r>
              <a:rPr lang="en-US" b="1" dirty="0" err="1">
                <a:latin typeface="Times New Roman" pitchFamily="18" charset="0"/>
              </a:rPr>
              <a:t>Respublikasi</a:t>
            </a:r>
            <a:r>
              <a:rPr lang="en-US" b="1" dirty="0">
                <a:latin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</a:rPr>
              <a:t>qonuni</a:t>
            </a:r>
            <a:r>
              <a:rPr lang="ru-RU" b="1" dirty="0">
                <a:latin typeface="Times New Roman" pitchFamily="18" charset="0"/>
              </a:rPr>
              <a:t>, 1998 </a:t>
            </a:r>
            <a:r>
              <a:rPr lang="en-US" b="1" dirty="0" err="1">
                <a:latin typeface="Times New Roman" pitchFamily="18" charset="0"/>
              </a:rPr>
              <a:t>yil</a:t>
            </a:r>
            <a:r>
              <a:rPr lang="uz-Cyrl-UZ" b="1" dirty="0">
                <a:latin typeface="Times New Roman" pitchFamily="18" charset="0"/>
              </a:rPr>
              <a:t>.</a:t>
            </a:r>
          </a:p>
          <a:p>
            <a:pPr>
              <a:lnSpc>
                <a:spcPct val="80000"/>
              </a:lnSpc>
              <a:defRPr/>
            </a:pPr>
            <a:r>
              <a:rPr lang="uz-Cyrl-UZ" b="1" dirty="0">
                <a:latin typeface="Times New Roman" pitchFamily="18" charset="0"/>
              </a:rPr>
              <a:t>2. Мирзиёев  Ш.М.   Янги Ўзбекистон стратегияси. – Т: Ўзбекистон, 2021.</a:t>
            </a:r>
          </a:p>
          <a:p>
            <a:pPr>
              <a:lnSpc>
                <a:spcPct val="80000"/>
              </a:lnSpc>
              <a:defRPr/>
            </a:pPr>
            <a:r>
              <a:rPr lang="uz-Cyrl-UZ" b="1" dirty="0">
                <a:latin typeface="Times New Roman" pitchFamily="18" charset="0"/>
              </a:rPr>
              <a:t>3. </a:t>
            </a:r>
            <a:r>
              <a:rPr lang="ru-RU" b="1" dirty="0">
                <a:latin typeface="Times New Roman" pitchFamily="18" charset="0"/>
              </a:rPr>
              <a:t>Алексанов Д.С., Кошелев В.М. Экономическая оценка инвестиций.-М.: Колос-Пресс, 2019.-382с.</a:t>
            </a:r>
            <a:r>
              <a:rPr lang="uz-Cyrl-UZ" b="1" dirty="0">
                <a:latin typeface="Times New Roman" pitchFamily="18" charset="0"/>
              </a:rPr>
              <a:t> </a:t>
            </a:r>
          </a:p>
          <a:p>
            <a:pPr>
              <a:lnSpc>
                <a:spcPct val="80000"/>
              </a:lnSpc>
              <a:defRPr/>
            </a:pPr>
            <a:r>
              <a:rPr lang="uz-Cyrl-UZ" b="1" dirty="0">
                <a:latin typeface="Times New Roman" pitchFamily="18" charset="0"/>
              </a:rPr>
              <a:t>4. Қосимов. </a:t>
            </a:r>
            <a:r>
              <a:rPr lang="ru-RU" b="1" dirty="0">
                <a:latin typeface="Times New Roman" pitchFamily="18" charset="0"/>
              </a:rPr>
              <a:t>М.С. Инвестиция </a:t>
            </a:r>
            <a:r>
              <a:rPr lang="ru-RU" b="1" dirty="0" err="1">
                <a:latin typeface="Times New Roman" pitchFamily="18" charset="0"/>
              </a:rPr>
              <a:t>лойиҳалар</a:t>
            </a:r>
            <a:r>
              <a:rPr lang="ru-RU" b="1" dirty="0">
                <a:latin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</a:rPr>
              <a:t>таҳлили</a:t>
            </a:r>
            <a:r>
              <a:rPr lang="ru-RU" b="1" dirty="0">
                <a:latin typeface="Times New Roman" pitchFamily="18" charset="0"/>
              </a:rPr>
              <a:t>. -Т.: ТДИУ. 2019. -168 б.</a:t>
            </a:r>
            <a:endParaRPr lang="uz-Cyrl-UZ" b="1" dirty="0">
              <a:latin typeface="Times New Roman" pitchFamily="18" charset="0"/>
            </a:endParaRPr>
          </a:p>
          <a:p>
            <a:pPr>
              <a:lnSpc>
                <a:spcPct val="80000"/>
              </a:lnSpc>
              <a:defRPr/>
            </a:pPr>
            <a:r>
              <a:rPr lang="uz-Cyrl-UZ" b="1" dirty="0">
                <a:latin typeface="Times New Roman" pitchFamily="18" charset="0"/>
              </a:rPr>
              <a:t>5</a:t>
            </a:r>
            <a:r>
              <a:rPr lang="ru-RU" b="1" dirty="0">
                <a:latin typeface="Times New Roman" pitchFamily="18" charset="0"/>
              </a:rPr>
              <a:t>. Ионов В.И. Инвестиционное проектирование. -М.: ПРИОР, 2018.</a:t>
            </a:r>
            <a:endParaRPr lang="uz-Cyrl-UZ" b="1" dirty="0">
              <a:latin typeface="Times New Roman" pitchFamily="18" charset="0"/>
            </a:endParaRPr>
          </a:p>
          <a:p>
            <a:pPr>
              <a:lnSpc>
                <a:spcPct val="80000"/>
              </a:lnSpc>
              <a:defRPr/>
            </a:pPr>
            <a:r>
              <a:rPr lang="uz-Cyrl-UZ" b="1" dirty="0">
                <a:latin typeface="Times New Roman" pitchFamily="18" charset="0"/>
              </a:rPr>
              <a:t>6</a:t>
            </a:r>
            <a:r>
              <a:rPr lang="ru-RU" b="1" dirty="0">
                <a:latin typeface="Times New Roman" pitchFamily="18" charset="0"/>
              </a:rPr>
              <a:t>, </a:t>
            </a:r>
            <a:r>
              <a:rPr lang="uz-Cyrl-UZ" b="1" dirty="0">
                <a:latin typeface="Times New Roman" pitchFamily="18" charset="0"/>
              </a:rPr>
              <a:t>Жўраев А.С. ва бошқалар Инвестиция лойиҳалари таҳлили. Ўқув қўлланма. –Т.: Шарқ. 2013.</a:t>
            </a:r>
          </a:p>
          <a:p>
            <a:pPr>
              <a:lnSpc>
                <a:spcPct val="80000"/>
              </a:lnSpc>
              <a:defRPr/>
            </a:pPr>
            <a:r>
              <a:rPr lang="uz-Cyrl-UZ" b="1" dirty="0">
                <a:latin typeface="Times New Roman" pitchFamily="18" charset="0"/>
              </a:rPr>
              <a:t>7. </a:t>
            </a:r>
            <a:r>
              <a:rPr lang="uz-Cyrl-UZ" b="1" dirty="0"/>
              <a:t>М. Қ. Пардаев, А.А.Абдиев, А.Н.Холиқулов. Лойиҳа таҳлили. (Маъруза матни). Самарқанд, СамИСИ, 2007. - 225 бет</a:t>
            </a:r>
            <a:r>
              <a:rPr lang="uz-Cyrl-UZ" dirty="0"/>
              <a:t>. </a:t>
            </a:r>
            <a:endParaRPr lang="en-US" dirty="0"/>
          </a:p>
          <a:p>
            <a:pPr>
              <a:lnSpc>
                <a:spcPct val="80000"/>
              </a:lnSpc>
              <a:defRPr/>
            </a:pPr>
            <a:r>
              <a:rPr lang="uz-Cyrl-UZ" b="1" dirty="0">
                <a:latin typeface="Times New Roman" pitchFamily="18" charset="0"/>
              </a:rPr>
              <a:t>8. М</a:t>
            </a:r>
            <a:r>
              <a:rPr lang="en-US" b="1" dirty="0" err="1">
                <a:latin typeface="Times New Roman" pitchFamily="18" charset="0"/>
              </a:rPr>
              <a:t>uxametov</a:t>
            </a:r>
            <a:r>
              <a:rPr lang="en-US" b="1" dirty="0">
                <a:latin typeface="Times New Roman" pitchFamily="18" charset="0"/>
              </a:rPr>
              <a:t> A.B. </a:t>
            </a:r>
            <a:r>
              <a:rPr lang="uz-Cyrl-UZ" b="1" dirty="0">
                <a:latin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</a:rPr>
              <a:t>Investitsiya</a:t>
            </a:r>
            <a:r>
              <a:rPr lang="en-US" b="1" dirty="0">
                <a:latin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</a:rPr>
              <a:t>loyihalar</a:t>
            </a:r>
            <a:r>
              <a:rPr lang="en-US" b="1" dirty="0">
                <a:latin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</a:rPr>
              <a:t>tahlili</a:t>
            </a:r>
            <a:r>
              <a:rPr lang="uz-Cyrl-UZ" b="1" dirty="0">
                <a:latin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</a:rPr>
              <a:t>fanidan</a:t>
            </a:r>
            <a:r>
              <a:rPr lang="en-US" b="1" dirty="0">
                <a:latin typeface="Times New Roman" pitchFamily="18" charset="0"/>
              </a:rPr>
              <a:t>  </a:t>
            </a:r>
            <a:r>
              <a:rPr lang="en-US" b="1" dirty="0" err="1">
                <a:latin typeface="Times New Roman" pitchFamily="18" charset="0"/>
              </a:rPr>
              <a:t>ma’ruzalar</a:t>
            </a:r>
            <a:r>
              <a:rPr lang="en-US" b="1" dirty="0">
                <a:latin typeface="Times New Roman" pitchFamily="18" charset="0"/>
              </a:rPr>
              <a:t>  </a:t>
            </a:r>
            <a:r>
              <a:rPr lang="en-US" b="1" dirty="0" err="1">
                <a:latin typeface="Times New Roman" pitchFamily="18" charset="0"/>
              </a:rPr>
              <a:t>matni</a:t>
            </a:r>
            <a:r>
              <a:rPr lang="uz-Cyrl-UZ" b="1" dirty="0">
                <a:latin typeface="Times New Roman" pitchFamily="18" charset="0"/>
              </a:rPr>
              <a:t>. – </a:t>
            </a:r>
            <a:r>
              <a:rPr lang="en-US" b="1" dirty="0" err="1">
                <a:latin typeface="Times New Roman" pitchFamily="18" charset="0"/>
              </a:rPr>
              <a:t>Guliston</a:t>
            </a:r>
            <a:r>
              <a:rPr lang="uz-Cyrl-UZ" b="1" dirty="0">
                <a:latin typeface="Times New Roman" pitchFamily="18" charset="0"/>
              </a:rPr>
              <a:t>, 2021.  336 </a:t>
            </a:r>
            <a:r>
              <a:rPr lang="en-US" b="1" dirty="0">
                <a:latin typeface="Times New Roman" pitchFamily="18" charset="0"/>
              </a:rPr>
              <a:t>b</a:t>
            </a:r>
            <a:r>
              <a:rPr lang="uz-Cyrl-UZ" b="1" dirty="0">
                <a:latin typeface="Times New Roman" pitchFamily="18" charset="0"/>
              </a:rPr>
              <a:t>.</a:t>
            </a:r>
          </a:p>
          <a:p>
            <a:endParaRPr lang="ru-RU" dirty="0"/>
          </a:p>
        </p:txBody>
      </p:sp>
      <p:pic>
        <p:nvPicPr>
          <p:cNvPr id="4" name="Picture 2" descr="Комиссия по трудовым спорам (КТС) на предприятии или в организац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1" y="967286"/>
            <a:ext cx="2770496" cy="4382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254400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599"/>
            <a:ext cx="8596668" cy="1550989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1.Dars </a:t>
            </a:r>
            <a:r>
              <a:rPr lang="en-US" b="1" dirty="0" err="1" smtClean="0"/>
              <a:t>maqsadi</a:t>
            </a:r>
            <a:r>
              <a:rPr lang="en-US" b="1" dirty="0" smtClean="0"/>
              <a:t>,</a:t>
            </a:r>
            <a:br>
              <a:rPr lang="en-US" b="1" dirty="0" smtClean="0"/>
            </a:br>
            <a:r>
              <a:rPr lang="en-US" b="1" dirty="0" smtClean="0"/>
              <a:t>        2.Bajariladigan </a:t>
            </a:r>
            <a:r>
              <a:rPr lang="en-US" b="1" dirty="0" err="1" smtClean="0"/>
              <a:t>vazifa</a:t>
            </a:r>
            <a:r>
              <a:rPr lang="en-US" b="1" dirty="0" smtClean="0"/>
              <a:t>,</a:t>
            </a:r>
            <a:br>
              <a:rPr lang="en-US" b="1" dirty="0" smtClean="0"/>
            </a:br>
            <a:r>
              <a:rPr lang="en-US" b="1" dirty="0" smtClean="0"/>
              <a:t>                 3.Kutilayotgan </a:t>
            </a:r>
            <a:r>
              <a:rPr lang="en-US" b="1" dirty="0" err="1" smtClean="0"/>
              <a:t>natija</a:t>
            </a:r>
            <a:r>
              <a:rPr lang="en-US" b="1" dirty="0" smtClean="0"/>
              <a:t/>
            </a:r>
            <a:br>
              <a:rPr lang="en-US" b="1" dirty="0" smtClean="0"/>
            </a:b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b="1" dirty="0"/>
              <a:t>1.Dars </a:t>
            </a:r>
            <a:r>
              <a:rPr lang="en-US" sz="2400" b="1" dirty="0" err="1" smtClean="0"/>
              <a:t>maqsadi</a:t>
            </a:r>
            <a:r>
              <a:rPr lang="en-US" sz="2400" b="1" dirty="0" smtClean="0"/>
              <a:t> -</a:t>
            </a:r>
            <a:r>
              <a:rPr lang="en-US" sz="2400" b="1" dirty="0" err="1" smtClean="0"/>
              <a:t>investitsiya</a:t>
            </a:r>
            <a:r>
              <a:rPr lang="en-US" sz="2400" b="1" dirty="0" smtClean="0"/>
              <a:t> </a:t>
            </a:r>
            <a:r>
              <a:rPr lang="en-US" sz="2400" b="1" dirty="0" err="1"/>
              <a:t>loyihasini</a:t>
            </a:r>
            <a:r>
              <a:rPr lang="en-US" sz="2400" b="1" dirty="0"/>
              <a:t> </a:t>
            </a:r>
            <a:r>
              <a:rPr lang="en-US" sz="2400" b="1" dirty="0" err="1"/>
              <a:t>moliyaviy-iqtisodiy</a:t>
            </a:r>
            <a:r>
              <a:rPr lang="en-US" sz="2400" b="1" dirty="0"/>
              <a:t> </a:t>
            </a:r>
            <a:r>
              <a:rPr lang="en-US" sz="2400" b="1" dirty="0" err="1"/>
              <a:t>baholash</a:t>
            </a:r>
            <a:r>
              <a:rPr lang="en-US" sz="2400" b="1" dirty="0"/>
              <a:t> </a:t>
            </a:r>
            <a:r>
              <a:rPr lang="en-US" sz="2400" b="1" dirty="0" err="1"/>
              <a:t>mazmunini</a:t>
            </a:r>
            <a:r>
              <a:rPr lang="en-US" sz="2400" b="1" dirty="0"/>
              <a:t> </a:t>
            </a:r>
            <a:r>
              <a:rPr lang="ru-RU" sz="2400" b="1" dirty="0" smtClean="0"/>
              <a:t> </a:t>
            </a:r>
            <a:r>
              <a:rPr lang="en-US" sz="2400" b="1" dirty="0" err="1" smtClean="0"/>
              <a:t>anglabyetish</a:t>
            </a:r>
            <a:endParaRPr lang="en-US" sz="2400" b="1" dirty="0" smtClean="0"/>
          </a:p>
          <a:p>
            <a:r>
              <a:rPr lang="en-US" sz="2400" b="1" dirty="0" smtClean="0"/>
              <a:t> 2.Bajariladigan </a:t>
            </a:r>
            <a:r>
              <a:rPr lang="en-US" sz="2400" b="1" dirty="0" err="1" smtClean="0"/>
              <a:t>vazifa</a:t>
            </a:r>
            <a:r>
              <a:rPr lang="en-US" sz="2400" b="1" dirty="0" smtClean="0"/>
              <a:t>- </a:t>
            </a:r>
            <a:r>
              <a:rPr lang="en-US" sz="2400" b="1" dirty="0" err="1"/>
              <a:t>investitsiya</a:t>
            </a:r>
            <a:r>
              <a:rPr lang="en-US" sz="2400" b="1" dirty="0"/>
              <a:t> </a:t>
            </a:r>
            <a:r>
              <a:rPr lang="en-US" sz="2400" b="1" dirty="0" err="1"/>
              <a:t>loyihalari</a:t>
            </a:r>
            <a:r>
              <a:rPr lang="en-US" sz="2400" b="1" dirty="0"/>
              <a:t> </a:t>
            </a:r>
            <a:r>
              <a:rPr lang="en-US" sz="2400" b="1" dirty="0" err="1"/>
              <a:t>samaradorligini</a:t>
            </a:r>
            <a:r>
              <a:rPr lang="en-US" sz="2400" b="1" dirty="0"/>
              <a:t> </a:t>
            </a:r>
            <a:r>
              <a:rPr lang="en-US" sz="2400" b="1" dirty="0" err="1" smtClean="0"/>
              <a:t>baholashga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erishish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uchun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berilgan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vazifalarni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yechish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bilan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bog’liq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qoidalar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bilan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tanishib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chiqish</a:t>
            </a:r>
            <a:endParaRPr lang="en-US" sz="2400" b="1" dirty="0" smtClean="0"/>
          </a:p>
          <a:p>
            <a:r>
              <a:rPr lang="en-US" sz="2400" b="1" dirty="0" smtClean="0"/>
              <a:t>3.Kutilayotgan </a:t>
            </a:r>
            <a:r>
              <a:rPr lang="en-US" sz="2400" b="1" dirty="0" err="1" smtClean="0"/>
              <a:t>natija</a:t>
            </a:r>
            <a:r>
              <a:rPr lang="en-US" sz="2400" b="1" dirty="0" smtClean="0"/>
              <a:t>-</a:t>
            </a:r>
            <a:r>
              <a:rPr lang="en-US" sz="2400" b="1" dirty="0"/>
              <a:t> </a:t>
            </a:r>
            <a:r>
              <a:rPr lang="en-US" sz="2400" b="1" dirty="0" err="1"/>
              <a:t>Investitsiya</a:t>
            </a:r>
            <a:r>
              <a:rPr lang="en-US" sz="2400" b="1" dirty="0"/>
              <a:t> </a:t>
            </a:r>
            <a:r>
              <a:rPr lang="en-US" sz="2400" b="1" dirty="0" err="1"/>
              <a:t>loyihalarini</a:t>
            </a:r>
            <a:r>
              <a:rPr lang="en-US" sz="2400" b="1" dirty="0"/>
              <a:t> </a:t>
            </a:r>
            <a:r>
              <a:rPr lang="en-US" sz="2400" b="1" dirty="0" err="1"/>
              <a:t>baholashda</a:t>
            </a:r>
            <a:r>
              <a:rPr lang="en-US" sz="2400" b="1" dirty="0"/>
              <a:t> </a:t>
            </a:r>
            <a:r>
              <a:rPr lang="en-US" sz="2400" b="1" dirty="0" err="1"/>
              <a:t>uslubdan</a:t>
            </a:r>
            <a:r>
              <a:rPr lang="en-US" sz="2400" b="1" dirty="0"/>
              <a:t> </a:t>
            </a:r>
            <a:r>
              <a:rPr lang="en-US" sz="2400" b="1" dirty="0" err="1"/>
              <a:t>keng</a:t>
            </a:r>
            <a:r>
              <a:rPr lang="en-US" sz="2400" b="1" dirty="0"/>
              <a:t> </a:t>
            </a:r>
            <a:r>
              <a:rPr lang="en-US" sz="2400" b="1" dirty="0" err="1" smtClean="0"/>
              <a:t>foydalana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bilish</a:t>
            </a:r>
            <a:endParaRPr lang="en-US" sz="2400" b="1" dirty="0" smtClean="0"/>
          </a:p>
        </p:txBody>
      </p:sp>
      <p:pic>
        <p:nvPicPr>
          <p:cNvPr id="4" name="Picture 5" descr="i?id=203668848-40-72&amp;n=21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002" y="870424"/>
            <a:ext cx="2629120" cy="4602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25912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/>
              <a:t>Investitsiya</a:t>
            </a:r>
            <a:r>
              <a:rPr lang="en-US" b="1" dirty="0"/>
              <a:t> </a:t>
            </a:r>
            <a:r>
              <a:rPr lang="en-US" b="1" dirty="0" err="1"/>
              <a:t>loyihalarini</a:t>
            </a:r>
            <a:r>
              <a:rPr lang="en-US" b="1" dirty="0"/>
              <a:t> </a:t>
            </a:r>
            <a:r>
              <a:rPr lang="en-US" b="1" dirty="0" err="1"/>
              <a:t>moliyaviy-iqtisodiy</a:t>
            </a:r>
            <a:r>
              <a:rPr lang="ru-RU" dirty="0"/>
              <a:t/>
            </a:r>
            <a:br>
              <a:rPr lang="ru-RU" dirty="0"/>
            </a:br>
            <a:r>
              <a:rPr lang="en-US" b="1" dirty="0" err="1"/>
              <a:t>baholashning</a:t>
            </a:r>
            <a:r>
              <a:rPr lang="en-US" b="1" dirty="0"/>
              <a:t> </a:t>
            </a:r>
            <a:r>
              <a:rPr lang="en-US" b="1" dirty="0" err="1"/>
              <a:t>mohiyati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usullari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2160589"/>
            <a:ext cx="8596668" cy="4431280"/>
          </a:xfrm>
        </p:spPr>
        <p:txBody>
          <a:bodyPr>
            <a:normAutofit/>
          </a:bodyPr>
          <a:lstStyle/>
          <a:p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qanday</a:t>
            </a:r>
            <a:r>
              <a:rPr lang="en-US" dirty="0"/>
              <a:t> </a:t>
            </a:r>
            <a:r>
              <a:rPr lang="en-US" dirty="0" err="1"/>
              <a:t>investitsiya</a:t>
            </a:r>
            <a:r>
              <a:rPr lang="en-US" dirty="0"/>
              <a:t> </a:t>
            </a:r>
            <a:r>
              <a:rPr lang="en-US" dirty="0" err="1"/>
              <a:t>loyihasini</a:t>
            </a:r>
            <a:r>
              <a:rPr lang="en-US" dirty="0"/>
              <a:t> </a:t>
            </a:r>
            <a:r>
              <a:rPr lang="en-US" dirty="0" err="1"/>
              <a:t>moliyaviy-iqtisodiy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err="1"/>
              <a:t>mazmunini</a:t>
            </a:r>
            <a:r>
              <a:rPr lang="en-US" dirty="0"/>
              <a:t> </a:t>
            </a:r>
            <a:r>
              <a:rPr lang="en-US" dirty="0" err="1"/>
              <a:t>juda</a:t>
            </a:r>
            <a:r>
              <a:rPr lang="en-US" dirty="0"/>
              <a:t> </a:t>
            </a:r>
            <a:r>
              <a:rPr lang="en-US" dirty="0" err="1"/>
              <a:t>sodda</a:t>
            </a:r>
            <a:r>
              <a:rPr lang="en-US" dirty="0"/>
              <a:t> </a:t>
            </a:r>
            <a:r>
              <a:rPr lang="en-US" dirty="0" err="1"/>
              <a:t>savolga</a:t>
            </a:r>
            <a:r>
              <a:rPr lang="en-US" dirty="0"/>
              <a:t>, </a:t>
            </a:r>
            <a:r>
              <a:rPr lang="en-US" dirty="0" err="1"/>
              <a:t>ya’ni</a:t>
            </a:r>
            <a:r>
              <a:rPr lang="en-US" dirty="0"/>
              <a:t> </a:t>
            </a:r>
            <a:r>
              <a:rPr lang="en-US" dirty="0" err="1"/>
              <a:t>kelgusidagi</a:t>
            </a:r>
            <a:r>
              <a:rPr lang="en-US" dirty="0"/>
              <a:t> </a:t>
            </a:r>
            <a:r>
              <a:rPr lang="en-US" dirty="0" err="1"/>
              <a:t>pul</a:t>
            </a:r>
            <a:r>
              <a:rPr lang="en-US" dirty="0"/>
              <a:t> </a:t>
            </a:r>
            <a:r>
              <a:rPr lang="en-US" dirty="0" err="1"/>
              <a:t>tushumlari</a:t>
            </a:r>
            <a:r>
              <a:rPr lang="en-US" dirty="0"/>
              <a:t> </a:t>
            </a:r>
            <a:r>
              <a:rPr lang="en-US" dirty="0" err="1"/>
              <a:t>hozirgi</a:t>
            </a:r>
            <a:r>
              <a:rPr lang="en-US" dirty="0"/>
              <a:t> </a:t>
            </a:r>
            <a:r>
              <a:rPr lang="en-US" dirty="0" err="1"/>
              <a:t>qilingan</a:t>
            </a:r>
            <a:r>
              <a:rPr lang="en-US" dirty="0"/>
              <a:t> </a:t>
            </a:r>
            <a:r>
              <a:rPr lang="en-US" dirty="0" err="1"/>
              <a:t>xarajatlarni</a:t>
            </a:r>
            <a:r>
              <a:rPr lang="en-US" dirty="0"/>
              <a:t> </a:t>
            </a:r>
            <a:r>
              <a:rPr lang="en-US" dirty="0" err="1"/>
              <a:t>qoplaydimi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yo’qmi</a:t>
            </a:r>
            <a:r>
              <a:rPr lang="en-US" dirty="0"/>
              <a:t>, </a:t>
            </a:r>
            <a:r>
              <a:rPr lang="en-US" dirty="0" err="1"/>
              <a:t>degan</a:t>
            </a:r>
            <a:r>
              <a:rPr lang="en-US" dirty="0"/>
              <a:t> </a:t>
            </a:r>
            <a:r>
              <a:rPr lang="en-US" dirty="0" err="1"/>
              <a:t>savolga</a:t>
            </a:r>
            <a:r>
              <a:rPr lang="en-US" dirty="0"/>
              <a:t> </a:t>
            </a:r>
            <a:r>
              <a:rPr lang="en-US" dirty="0" err="1"/>
              <a:t>javob</a:t>
            </a:r>
            <a:r>
              <a:rPr lang="en-US" dirty="0"/>
              <a:t> </a:t>
            </a:r>
            <a:r>
              <a:rPr lang="en-US" dirty="0" err="1"/>
              <a:t>topish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uz-Cyrl-UZ" dirty="0"/>
              <a:t>e</a:t>
            </a:r>
            <a:r>
              <a:rPr lang="en-US" dirty="0" err="1" smtClean="0"/>
              <a:t>tadi</a:t>
            </a:r>
            <a:endParaRPr lang="en-US" dirty="0" smtClean="0"/>
          </a:p>
          <a:p>
            <a:r>
              <a:rPr lang="en-US" dirty="0" err="1"/>
              <a:t>Rivojlangan</a:t>
            </a:r>
            <a:r>
              <a:rPr lang="en-US" dirty="0"/>
              <a:t> </a:t>
            </a:r>
            <a:r>
              <a:rPr lang="en-US" dirty="0" err="1"/>
              <a:t>bozor</a:t>
            </a:r>
            <a:r>
              <a:rPr lang="en-US" dirty="0"/>
              <a:t> </a:t>
            </a:r>
            <a:r>
              <a:rPr lang="en-US" dirty="0" err="1"/>
              <a:t>iqtisodiyotiga</a:t>
            </a:r>
            <a:r>
              <a:rPr lang="en-US" dirty="0"/>
              <a:t> </a:t>
            </a:r>
            <a:r>
              <a:rPr lang="uz-Cyrl-UZ" dirty="0"/>
              <a:t>e</a:t>
            </a:r>
            <a:r>
              <a:rPr lang="en-US" dirty="0" err="1"/>
              <a:t>ga</a:t>
            </a:r>
            <a:r>
              <a:rPr lang="en-US" dirty="0"/>
              <a:t> </a:t>
            </a:r>
            <a:r>
              <a:rPr lang="en-US" dirty="0" err="1"/>
              <a:t>mamlakatlarda</a:t>
            </a:r>
            <a:r>
              <a:rPr lang="en-US" dirty="0"/>
              <a:t> </a:t>
            </a:r>
            <a:r>
              <a:rPr lang="en-US" dirty="0" err="1"/>
              <a:t>investitsiyalarni</a:t>
            </a:r>
            <a:r>
              <a:rPr lang="en-US" dirty="0"/>
              <a:t> </a:t>
            </a:r>
            <a:r>
              <a:rPr lang="en-US" dirty="0" err="1"/>
              <a:t>baholashning</a:t>
            </a:r>
            <a:r>
              <a:rPr lang="en-US" dirty="0"/>
              <a:t> </a:t>
            </a:r>
            <a:r>
              <a:rPr lang="en-US" dirty="0" err="1"/>
              <a:t>turli</a:t>
            </a:r>
            <a:r>
              <a:rPr lang="en-US" dirty="0"/>
              <a:t> </a:t>
            </a:r>
            <a:r>
              <a:rPr lang="en-US" dirty="0" err="1"/>
              <a:t>loyihalarga</a:t>
            </a:r>
            <a:r>
              <a:rPr lang="en-US" dirty="0"/>
              <a:t> </a:t>
            </a:r>
            <a:r>
              <a:rPr lang="en-US" dirty="0" err="1"/>
              <a:t>qo’yilgan</a:t>
            </a:r>
            <a:r>
              <a:rPr lang="en-US" dirty="0"/>
              <a:t> </a:t>
            </a:r>
            <a:r>
              <a:rPr lang="en-US" dirty="0" err="1"/>
              <a:t>mablag’larning</a:t>
            </a:r>
            <a:r>
              <a:rPr lang="en-US" dirty="0"/>
              <a:t> </a:t>
            </a:r>
            <a:r>
              <a:rPr lang="en-US" dirty="0" err="1"/>
              <a:t>foydaliligini</a:t>
            </a:r>
            <a:r>
              <a:rPr lang="en-US" dirty="0"/>
              <a:t> </a:t>
            </a:r>
            <a:r>
              <a:rPr lang="en-US" dirty="0" err="1"/>
              <a:t>taqqoslashga</a:t>
            </a:r>
            <a:r>
              <a:rPr lang="en-US" dirty="0"/>
              <a:t> </a:t>
            </a:r>
            <a:r>
              <a:rPr lang="en-US" dirty="0" err="1"/>
              <a:t>asoslangan</a:t>
            </a:r>
            <a:r>
              <a:rPr lang="en-US" dirty="0"/>
              <a:t> </a:t>
            </a:r>
            <a:r>
              <a:rPr lang="en-US" dirty="0" err="1"/>
              <a:t>usullari</a:t>
            </a:r>
            <a:r>
              <a:rPr lang="en-US" dirty="0"/>
              <a:t> </a:t>
            </a:r>
            <a:r>
              <a:rPr lang="en-US" dirty="0" err="1"/>
              <a:t>ko’p</a:t>
            </a:r>
            <a:r>
              <a:rPr lang="en-US" dirty="0"/>
              <a:t> </a:t>
            </a:r>
            <a:r>
              <a:rPr lang="en-US" dirty="0" err="1" smtClean="0"/>
              <a:t>qo’llaniladi</a:t>
            </a:r>
            <a:endParaRPr lang="en-US" dirty="0" smtClean="0"/>
          </a:p>
          <a:p>
            <a:r>
              <a:rPr lang="en-US" dirty="0" err="1"/>
              <a:t>Bunda</a:t>
            </a:r>
            <a:r>
              <a:rPr lang="en-US" dirty="0"/>
              <a:t> u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loyihaga</a:t>
            </a:r>
            <a:r>
              <a:rPr lang="en-US" dirty="0"/>
              <a:t> </a:t>
            </a:r>
            <a:r>
              <a:rPr lang="en-US" dirty="0" err="1"/>
              <a:t>investitsiya</a:t>
            </a:r>
            <a:r>
              <a:rPr lang="en-US" dirty="0"/>
              <a:t> </a:t>
            </a:r>
            <a:r>
              <a:rPr lang="en-US" dirty="0" err="1"/>
              <a:t>qilishning</a:t>
            </a:r>
            <a:r>
              <a:rPr lang="en-US" dirty="0"/>
              <a:t> </a:t>
            </a:r>
            <a:r>
              <a:rPr lang="en-US" dirty="0" err="1"/>
              <a:t>muqobil</a:t>
            </a:r>
            <a:r>
              <a:rPr lang="en-US" dirty="0"/>
              <a:t> </a:t>
            </a:r>
            <a:r>
              <a:rPr lang="en-US" dirty="0" err="1"/>
              <a:t>varianti</a:t>
            </a:r>
            <a:r>
              <a:rPr lang="en-US" dirty="0"/>
              <a:t> </a:t>
            </a:r>
            <a:r>
              <a:rPr lang="en-US" dirty="0" err="1"/>
              <a:t>bo’lib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ob’ektlarga</a:t>
            </a:r>
            <a:r>
              <a:rPr lang="en-US" dirty="0"/>
              <a:t> </a:t>
            </a:r>
            <a:r>
              <a:rPr lang="en-US" dirty="0" err="1"/>
              <a:t>mablag</a:t>
            </a:r>
            <a:r>
              <a:rPr lang="en-US" dirty="0"/>
              <a:t>’ </a:t>
            </a:r>
            <a:r>
              <a:rPr lang="en-US" dirty="0" err="1"/>
              <a:t>sarflash</a:t>
            </a:r>
            <a:r>
              <a:rPr lang="en-US" dirty="0"/>
              <a:t>, </a:t>
            </a:r>
            <a:r>
              <a:rPr lang="en-US" dirty="0" err="1"/>
              <a:t>shuningdek</a:t>
            </a:r>
            <a:r>
              <a:rPr lang="en-US" dirty="0"/>
              <a:t> </a:t>
            </a:r>
            <a:r>
              <a:rPr lang="en-US" dirty="0" err="1"/>
              <a:t>mablag’larni</a:t>
            </a:r>
            <a:r>
              <a:rPr lang="en-US" dirty="0"/>
              <a:t> </a:t>
            </a:r>
            <a:r>
              <a:rPr lang="en-US" dirty="0" err="1"/>
              <a:t>ma’lum</a:t>
            </a:r>
            <a:r>
              <a:rPr lang="en-US" dirty="0"/>
              <a:t> </a:t>
            </a:r>
            <a:r>
              <a:rPr lang="en-US" dirty="0" err="1"/>
              <a:t>foiz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bankka</a:t>
            </a:r>
            <a:r>
              <a:rPr lang="en-US" dirty="0"/>
              <a:t> </a:t>
            </a:r>
            <a:r>
              <a:rPr lang="en-US" dirty="0" err="1"/>
              <a:t>qo’yish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ularni</a:t>
            </a:r>
            <a:r>
              <a:rPr lang="en-US" dirty="0"/>
              <a:t> </a:t>
            </a:r>
            <a:r>
              <a:rPr lang="en-US" dirty="0" err="1"/>
              <a:t>qimmatli</a:t>
            </a:r>
            <a:r>
              <a:rPr lang="en-US" dirty="0"/>
              <a:t> </a:t>
            </a:r>
            <a:r>
              <a:rPr lang="en-US" dirty="0" err="1"/>
              <a:t>qog’ozlarga</a:t>
            </a:r>
            <a:r>
              <a:rPr lang="en-US" dirty="0"/>
              <a:t> </a:t>
            </a:r>
            <a:r>
              <a:rPr lang="en-US" dirty="0" err="1"/>
              <a:t>aylantirish</a:t>
            </a:r>
            <a:r>
              <a:rPr lang="en-US" dirty="0"/>
              <a:t> </a:t>
            </a:r>
            <a:r>
              <a:rPr lang="en-US" dirty="0" err="1"/>
              <a:t>imkoniyatlari</a:t>
            </a:r>
            <a:r>
              <a:rPr lang="en-US" dirty="0"/>
              <a:t> </a:t>
            </a:r>
            <a:r>
              <a:rPr lang="en-US" dirty="0" err="1"/>
              <a:t>hisoblanadi</a:t>
            </a:r>
            <a:r>
              <a:rPr lang="en-US" dirty="0"/>
              <a:t>.</a:t>
            </a:r>
            <a:endParaRPr lang="ru-RU" dirty="0"/>
          </a:p>
          <a:p>
            <a:r>
              <a:rPr lang="en-US" sz="1900" dirty="0" err="1">
                <a:solidFill>
                  <a:srgbClr val="FF0000"/>
                </a:solidFill>
              </a:rPr>
              <a:t>investitsiya</a:t>
            </a:r>
            <a:r>
              <a:rPr lang="en-US" sz="1900" dirty="0">
                <a:solidFill>
                  <a:srgbClr val="FF0000"/>
                </a:solidFill>
              </a:rPr>
              <a:t> </a:t>
            </a:r>
            <a:r>
              <a:rPr lang="en-US" sz="1900" dirty="0" err="1">
                <a:solidFill>
                  <a:srgbClr val="FF0000"/>
                </a:solidFill>
              </a:rPr>
              <a:t>loyihalari</a:t>
            </a:r>
            <a:r>
              <a:rPr lang="en-US" sz="1900" dirty="0">
                <a:solidFill>
                  <a:srgbClr val="FF0000"/>
                </a:solidFill>
              </a:rPr>
              <a:t> </a:t>
            </a:r>
            <a:r>
              <a:rPr lang="en-US" sz="1900" dirty="0" err="1">
                <a:solidFill>
                  <a:srgbClr val="FF0000"/>
                </a:solidFill>
              </a:rPr>
              <a:t>samaradorligini</a:t>
            </a:r>
            <a:r>
              <a:rPr lang="en-US" sz="1900" dirty="0">
                <a:solidFill>
                  <a:srgbClr val="FF0000"/>
                </a:solidFill>
              </a:rPr>
              <a:t> </a:t>
            </a:r>
            <a:r>
              <a:rPr lang="en-US" sz="1900" dirty="0" err="1">
                <a:solidFill>
                  <a:srgbClr val="FF0000"/>
                </a:solidFill>
              </a:rPr>
              <a:t>baholash</a:t>
            </a:r>
            <a:r>
              <a:rPr lang="en-US" sz="1900" dirty="0">
                <a:solidFill>
                  <a:srgbClr val="FF0000"/>
                </a:solidFill>
              </a:rPr>
              <a:t> </a:t>
            </a:r>
            <a:r>
              <a:rPr lang="en-US" sz="1900" dirty="0" err="1">
                <a:solidFill>
                  <a:srgbClr val="FF0000"/>
                </a:solidFill>
              </a:rPr>
              <a:t>uslublari</a:t>
            </a:r>
            <a:r>
              <a:rPr lang="en-US" sz="1900" dirty="0">
                <a:solidFill>
                  <a:srgbClr val="FF0000"/>
                </a:solidFill>
              </a:rPr>
              <a:t> </a:t>
            </a:r>
            <a:r>
              <a:rPr lang="en-US" sz="1900" dirty="0" err="1">
                <a:solidFill>
                  <a:srgbClr val="FF0000"/>
                </a:solidFill>
              </a:rPr>
              <a:t>deganda</a:t>
            </a:r>
            <a:r>
              <a:rPr lang="en-US" sz="1900" dirty="0">
                <a:solidFill>
                  <a:srgbClr val="FF0000"/>
                </a:solidFill>
              </a:rPr>
              <a:t> </a:t>
            </a:r>
            <a:r>
              <a:rPr lang="en-US" dirty="0" err="1"/>
              <a:t>xarajatlarning</a:t>
            </a:r>
            <a:r>
              <a:rPr lang="en-US" dirty="0"/>
              <a:t> </a:t>
            </a:r>
            <a:r>
              <a:rPr lang="en-US" dirty="0" err="1"/>
              <a:t>foydaliligi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qoplanishi</a:t>
            </a:r>
            <a:r>
              <a:rPr lang="en-US" dirty="0"/>
              <a:t> </a:t>
            </a:r>
            <a:r>
              <a:rPr lang="en-US" dirty="0" err="1"/>
              <a:t>nuqtai</a:t>
            </a:r>
            <a:r>
              <a:rPr lang="en-US" dirty="0"/>
              <a:t> </a:t>
            </a:r>
            <a:r>
              <a:rPr lang="en-US" dirty="0" err="1"/>
              <a:t>nazaridan</a:t>
            </a:r>
            <a:r>
              <a:rPr lang="en-US" dirty="0"/>
              <a:t> </a:t>
            </a:r>
            <a:r>
              <a:rPr lang="en-US" dirty="0" err="1"/>
              <a:t>turli</a:t>
            </a:r>
            <a:r>
              <a:rPr lang="en-US" dirty="0"/>
              <a:t> </a:t>
            </a:r>
            <a:r>
              <a:rPr lang="en-US" dirty="0" err="1"/>
              <a:t>ob’ektlarga</a:t>
            </a:r>
            <a:r>
              <a:rPr lang="en-US" dirty="0"/>
              <a:t> (</a:t>
            </a:r>
            <a:r>
              <a:rPr lang="en-US" dirty="0" err="1"/>
              <a:t>loyihalarga</a:t>
            </a:r>
            <a:r>
              <a:rPr lang="en-US" dirty="0"/>
              <a:t>, </a:t>
            </a:r>
            <a:r>
              <a:rPr lang="en-US" dirty="0" err="1"/>
              <a:t>tadbirlarga</a:t>
            </a:r>
            <a:r>
              <a:rPr lang="en-US" dirty="0"/>
              <a:t>) </a:t>
            </a:r>
            <a:r>
              <a:rPr lang="en-US" dirty="0" err="1"/>
              <a:t>investitsiya</a:t>
            </a:r>
            <a:r>
              <a:rPr lang="en-US" dirty="0"/>
              <a:t> </a:t>
            </a:r>
            <a:r>
              <a:rPr lang="en-US" dirty="0" err="1"/>
              <a:t>qilishning</a:t>
            </a:r>
            <a:r>
              <a:rPr lang="en-US" dirty="0"/>
              <a:t> </a:t>
            </a:r>
            <a:r>
              <a:rPr lang="en-US" dirty="0" err="1"/>
              <a:t>maqsadga</a:t>
            </a:r>
            <a:r>
              <a:rPr lang="en-US" dirty="0"/>
              <a:t> </a:t>
            </a:r>
            <a:r>
              <a:rPr lang="en-US" dirty="0" err="1"/>
              <a:t>muvofiqligini</a:t>
            </a:r>
            <a:r>
              <a:rPr lang="en-US" dirty="0"/>
              <a:t> </a:t>
            </a:r>
            <a:r>
              <a:rPr lang="en-US" dirty="0" err="1"/>
              <a:t>aniqlash</a:t>
            </a:r>
            <a:r>
              <a:rPr lang="en-US" dirty="0"/>
              <a:t> </a:t>
            </a:r>
            <a:r>
              <a:rPr lang="en-US" dirty="0" err="1"/>
              <a:t>usullari</a:t>
            </a:r>
            <a:r>
              <a:rPr lang="en-US" dirty="0"/>
              <a:t> </a:t>
            </a:r>
            <a:r>
              <a:rPr lang="en-US" dirty="0" err="1"/>
              <a:t>tushuniladi</a:t>
            </a:r>
            <a:endParaRPr lang="en-US" dirty="0"/>
          </a:p>
          <a:p>
            <a:endParaRPr lang="en-US" dirty="0" smtClean="0"/>
          </a:p>
          <a:p>
            <a:endParaRPr lang="ru-RU" dirty="0"/>
          </a:p>
        </p:txBody>
      </p:sp>
      <p:pic>
        <p:nvPicPr>
          <p:cNvPr id="2050" name="Picture 2" descr="O'zbekistonda investitsiyalar: qaerga investitsiya qilish kera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9659" y="975050"/>
            <a:ext cx="2442949" cy="4333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07809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000836"/>
          </a:xfrm>
        </p:spPr>
        <p:txBody>
          <a:bodyPr>
            <a:normAutofit fontScale="90000"/>
          </a:bodyPr>
          <a:lstStyle/>
          <a:p>
            <a:r>
              <a:rPr lang="en-US" dirty="0" err="1"/>
              <a:t>Investitsiya</a:t>
            </a:r>
            <a:r>
              <a:rPr lang="en-US" dirty="0"/>
              <a:t> </a:t>
            </a:r>
            <a:r>
              <a:rPr lang="en-US" dirty="0" err="1"/>
              <a:t>loyihalarini</a:t>
            </a:r>
            <a:r>
              <a:rPr lang="en-US" dirty="0"/>
              <a:t> </a:t>
            </a:r>
            <a:r>
              <a:rPr lang="en-US" dirty="0" err="1" smtClean="0"/>
              <a:t>baholashda</a:t>
            </a:r>
            <a:r>
              <a:rPr lang="en-US" dirty="0" smtClean="0"/>
              <a:t> </a:t>
            </a:r>
            <a:r>
              <a:rPr lang="uz-Cyrl-UZ" dirty="0"/>
              <a:t>uslublarni ikki guruhga aratish mumkin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98154344"/>
              </p:ext>
            </p:extLst>
          </p:nvPr>
        </p:nvGraphicFramePr>
        <p:xfrm>
          <a:off x="846161" y="1801502"/>
          <a:ext cx="11041038" cy="67065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20519">
                  <a:extLst>
                    <a:ext uri="{9D8B030D-6E8A-4147-A177-3AD203B41FA5}">
                      <a16:colId xmlns:a16="http://schemas.microsoft.com/office/drawing/2014/main" val="2163695757"/>
                    </a:ext>
                  </a:extLst>
                </a:gridCol>
                <a:gridCol w="5520519">
                  <a:extLst>
                    <a:ext uri="{9D8B030D-6E8A-4147-A177-3AD203B41FA5}">
                      <a16:colId xmlns:a16="http://schemas.microsoft.com/office/drawing/2014/main" val="1301602680"/>
                    </a:ext>
                  </a:extLst>
                </a:gridCol>
              </a:tblGrid>
              <a:tr h="522899">
                <a:tc>
                  <a:txBody>
                    <a:bodyPr/>
                    <a:lstStyle/>
                    <a:p>
                      <a:r>
                        <a:rPr lang="uz-Cyrl-UZ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Diskontlash kontseptsiyasini qo’llashga asoslangan uslublar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Diskontlash</a:t>
                      </a:r>
                      <a:r>
                        <a:rPr lang="en-US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kontseptsiyasini</a:t>
                      </a:r>
                      <a:r>
                        <a:rPr lang="en-US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qo’llashni</a:t>
                      </a:r>
                      <a:r>
                        <a:rPr lang="en-US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ko’zda</a:t>
                      </a:r>
                      <a:r>
                        <a:rPr lang="en-US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tutmagan</a:t>
                      </a:r>
                      <a:r>
                        <a:rPr lang="en-US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uslublar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7064451"/>
                  </a:ext>
                </a:extLst>
              </a:tr>
              <a:tr h="971097">
                <a:tc>
                  <a:txBody>
                    <a:bodyPr/>
                    <a:lstStyle/>
                    <a:p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D</a:t>
                      </a:r>
                      <a:r>
                        <a:rPr lang="en-US" sz="1800" b="1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iskontlash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tushunchasi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nimani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anglatadi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 BU</a:t>
                      </a:r>
                      <a:r>
                        <a:rPr lang="en-US" sz="18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kelgusida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ma'lum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bir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belgilangan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summani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olish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joylashtirish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talab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etiladigan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pul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mablagʻi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miqdorini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aniqlashdir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-----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89461246"/>
                  </a:ext>
                </a:extLst>
              </a:tr>
              <a:tr h="522899">
                <a:tc>
                  <a:txBody>
                    <a:bodyPr/>
                    <a:lstStyle/>
                    <a:p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sof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joriy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qiymatni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aniqlash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uslubi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  <a:endParaRPr lang="ru-RU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investitsiya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loyihalariga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sarflangan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mablag’larni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qoplash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davrini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aniqlash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uslubi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  <a:endParaRPr lang="ru-RU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4804312"/>
                  </a:ext>
                </a:extLst>
              </a:tr>
              <a:tr h="572698">
                <a:tc>
                  <a:txBody>
                    <a:bodyPr/>
                    <a:lstStyle/>
                    <a:p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investitsiyalarning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rentabellik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darajasini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aniqlash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uslubi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LiberationSerif-Bold"/>
                        </a:rPr>
                        <a:t>investitsiyalarning</a:t>
                      </a:r>
                      <a:r>
                        <a:rPr lang="en-US" sz="2000" b="1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LiberationSerif-Bold"/>
                        </a:rPr>
                        <a:t> </a:t>
                      </a:r>
                      <a:r>
                        <a:rPr lang="en-US" sz="2000" b="1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LiberationSerif-Bold"/>
                        </a:rPr>
                        <a:t>buxgalteriya</a:t>
                      </a:r>
                      <a:r>
                        <a:rPr lang="en-US" sz="2000" b="1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LiberationSerif-Bold"/>
                        </a:rPr>
                        <a:t> </a:t>
                      </a:r>
                      <a:r>
                        <a:rPr lang="en-US" sz="2000" b="1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LiberationSerif-Bold"/>
                        </a:rPr>
                        <a:t>rentabelliligini</a:t>
                      </a:r>
                      <a:r>
                        <a:rPr lang="en-US" sz="2000" b="1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LiberationSerif-Bold"/>
                        </a:rPr>
                        <a:t> </a:t>
                      </a:r>
                      <a:r>
                        <a:rPr lang="en-US" sz="2000" b="1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LiberationSerif-Bold"/>
                        </a:rPr>
                        <a:t>aniqlash</a:t>
                      </a:r>
                      <a:r>
                        <a:rPr lang="en-US" sz="2000" b="1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LiberationSerif-Bold"/>
                        </a:rPr>
                        <a:t> </a:t>
                      </a:r>
                      <a:r>
                        <a:rPr lang="en-US" sz="2000" b="1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LiberationSerif-Bold"/>
                        </a:rPr>
                        <a:t>uslubi</a:t>
                      </a:r>
                      <a:r>
                        <a:rPr lang="en-US" sz="2000" b="1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LiberationSerif-Bold"/>
                        </a:rPr>
                        <a:t>.</a:t>
                      </a:r>
                      <a:endParaRPr lang="ru-RU" sz="20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8280882"/>
                  </a:ext>
                </a:extLst>
              </a:tr>
              <a:tr h="2439312">
                <a:tc>
                  <a:txBody>
                    <a:bodyPr/>
                    <a:lstStyle/>
                    <a:p>
                      <a:r>
                        <a:rPr lang="en-US" sz="2000" b="1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LiberationSerif-Bold"/>
                        </a:rPr>
                        <a:t>ichki</a:t>
                      </a:r>
                      <a:r>
                        <a:rPr lang="en-US" sz="2000" b="1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LiberationSerif-Bold"/>
                        </a:rPr>
                        <a:t> </a:t>
                      </a:r>
                      <a:r>
                        <a:rPr lang="en-US" sz="2000" b="1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LiberationSerif-Bold"/>
                        </a:rPr>
                        <a:t>foyda</a:t>
                      </a:r>
                      <a:r>
                        <a:rPr lang="en-US" sz="2000" b="1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LiberationSerif-Bold"/>
                        </a:rPr>
                        <a:t> </a:t>
                      </a:r>
                      <a:r>
                        <a:rPr lang="en-US" sz="2000" b="1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LiberationSerif-Bold"/>
                        </a:rPr>
                        <a:t>me’yorini</a:t>
                      </a:r>
                      <a:r>
                        <a:rPr lang="en-US" sz="2000" b="1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LiberationSerif-Bold"/>
                        </a:rPr>
                        <a:t> </a:t>
                      </a:r>
                      <a:r>
                        <a:rPr lang="en-US" sz="2000" b="1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LiberationSerif-Bold"/>
                        </a:rPr>
                        <a:t>aniqlash</a:t>
                      </a:r>
                      <a:r>
                        <a:rPr lang="en-US" sz="2000" b="1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LiberationSerif-Bold"/>
                        </a:rPr>
                        <a:t> </a:t>
                      </a:r>
                      <a:r>
                        <a:rPr lang="en-US" sz="2000" b="1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LiberationSerif-Bold"/>
                        </a:rPr>
                        <a:t>uslubi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har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bir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investitsiya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loyihasini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amalga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oshirish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firmaning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loyihalarga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investitsiya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sarflash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imkoniyatlariga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ta’sir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etmaydi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degan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shartga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amal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qilinadi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4725886"/>
                  </a:ext>
                </a:extLst>
              </a:tr>
              <a:tr h="29879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2486889"/>
                  </a:ext>
                </a:extLst>
              </a:tr>
              <a:tr h="29879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9968017"/>
                  </a:ext>
                </a:extLst>
              </a:tr>
              <a:tr h="29879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85602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881949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1107" y="175420"/>
            <a:ext cx="8596668" cy="1320800"/>
          </a:xfrm>
        </p:spPr>
        <p:txBody>
          <a:bodyPr>
            <a:normAutofit fontScale="90000"/>
          </a:bodyPr>
          <a:lstStyle/>
          <a:p>
            <a:r>
              <a:rPr lang="en-US" dirty="0" err="1"/>
              <a:t>amalda</a:t>
            </a:r>
            <a:r>
              <a:rPr lang="en-US" dirty="0"/>
              <a:t> </a:t>
            </a:r>
            <a:r>
              <a:rPr lang="en-US" dirty="0" err="1"/>
              <a:t>ko’pchilik</a:t>
            </a:r>
            <a:r>
              <a:rPr lang="en-US" dirty="0"/>
              <a:t> </a:t>
            </a:r>
            <a:r>
              <a:rPr lang="en-US" dirty="0" err="1"/>
              <a:t>investiya</a:t>
            </a:r>
            <a:r>
              <a:rPr lang="en-US" dirty="0"/>
              <a:t> </a:t>
            </a:r>
            <a:r>
              <a:rPr lang="en-US" dirty="0" err="1"/>
              <a:t>loyihalarining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oshirilishi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loyihalarni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oshirish</a:t>
            </a:r>
            <a:r>
              <a:rPr lang="en-US" dirty="0"/>
              <a:t> </a:t>
            </a:r>
            <a:r>
              <a:rPr lang="en-US" dirty="0" err="1"/>
              <a:t>imkoniyatlarini</a:t>
            </a:r>
            <a:r>
              <a:rPr lang="en-US" dirty="0"/>
              <a:t> </a:t>
            </a:r>
            <a:r>
              <a:rPr lang="en-US" dirty="0" err="1"/>
              <a:t>pasaytiradi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mutlaqo</a:t>
            </a:r>
            <a:r>
              <a:rPr lang="en-US" dirty="0"/>
              <a:t> </a:t>
            </a:r>
            <a:r>
              <a:rPr lang="en-US" dirty="0" err="1"/>
              <a:t>yo’qqa</a:t>
            </a:r>
            <a:r>
              <a:rPr lang="en-US" dirty="0"/>
              <a:t> </a:t>
            </a:r>
            <a:r>
              <a:rPr lang="en-US" dirty="0" err="1"/>
              <a:t>chiqaradi</a:t>
            </a:r>
            <a:r>
              <a:rPr lang="en-US" dirty="0"/>
              <a:t>. </a:t>
            </a:r>
            <a:r>
              <a:rPr lang="en-US" dirty="0" err="1"/>
              <a:t>Bunday</a:t>
            </a:r>
            <a:r>
              <a:rPr lang="en-US" dirty="0"/>
              <a:t> </a:t>
            </a:r>
            <a:r>
              <a:rPr lang="en-US" dirty="0" err="1"/>
              <a:t>investitsiya</a:t>
            </a:r>
            <a:r>
              <a:rPr lang="en-US" dirty="0"/>
              <a:t> </a:t>
            </a:r>
            <a:r>
              <a:rPr lang="en-US" dirty="0" err="1"/>
              <a:t>loyihalari</a:t>
            </a:r>
            <a:r>
              <a:rPr lang="en-US" dirty="0"/>
              <a:t> </a:t>
            </a:r>
            <a:r>
              <a:rPr lang="en-US" dirty="0" err="1"/>
              <a:t>o’zaro</a:t>
            </a:r>
            <a:r>
              <a:rPr lang="en-US" dirty="0"/>
              <a:t> </a:t>
            </a:r>
            <a:r>
              <a:rPr lang="en-US" dirty="0" err="1"/>
              <a:t>konfliktli</a:t>
            </a:r>
            <a:r>
              <a:rPr lang="en-US" dirty="0"/>
              <a:t> </a:t>
            </a:r>
            <a:r>
              <a:rPr lang="en-US" dirty="0" err="1"/>
              <a:t>loyihalar</a:t>
            </a:r>
            <a:r>
              <a:rPr lang="en-US" dirty="0"/>
              <a:t> </a:t>
            </a:r>
            <a:r>
              <a:rPr lang="en-US" dirty="0" err="1"/>
              <a:t>deyiladi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3261815"/>
            <a:ext cx="8596668" cy="2771609"/>
          </a:xfrm>
        </p:spPr>
        <p:txBody>
          <a:bodyPr>
            <a:normAutofit/>
          </a:bodyPr>
          <a:lstStyle/>
          <a:p>
            <a:endParaRPr lang="en-US" dirty="0" smtClean="0"/>
          </a:p>
          <a:p>
            <a:endParaRPr lang="ru-RU" dirty="0"/>
          </a:p>
        </p:txBody>
      </p:sp>
      <p:sp>
        <p:nvSpPr>
          <p:cNvPr id="5" name="Правая фигурная скобка 4"/>
          <p:cNvSpPr/>
          <p:nvPr/>
        </p:nvSpPr>
        <p:spPr>
          <a:xfrm>
            <a:off x="5786650" y="3666534"/>
            <a:ext cx="2666636" cy="236689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b="1" dirty="0"/>
          </a:p>
        </p:txBody>
      </p:sp>
      <p:pic>
        <p:nvPicPr>
          <p:cNvPr id="6" name="Picture 3" descr="Рақобат тўғрисида»ги Қонунда нималарни ўзгартириш лозим? | NORMA.UZ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8658" y="3460704"/>
            <a:ext cx="3060152" cy="2572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AutoShape 2" descr="Investitsiya — iqtisodiyotning yuragi - Xalq so'zi"/>
          <p:cNvSpPr>
            <a:spLocks noChangeAspect="1" noChangeArrowheads="1"/>
          </p:cNvSpPr>
          <p:nvPr/>
        </p:nvSpPr>
        <p:spPr bwMode="auto">
          <a:xfrm>
            <a:off x="155575" y="-152401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8" name="Picture 4" descr="2023-2025 yillarga moʻljallangan investitsiya dasturi tasdiqlandi | NORMA.UZ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7775" y="254722"/>
            <a:ext cx="2785687" cy="3205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77334" y="3766782"/>
            <a:ext cx="5709818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Investitsiyalar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samaradorligini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aniqlash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usullarini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o’rganishga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kirishishdan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oldin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 biz </a:t>
            </a:r>
            <a:r>
              <a:rPr lang="uz-Cyrl-UZ" sz="2000" dirty="0">
                <a:solidFill>
                  <a:srgbClr val="FF000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e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’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tiborga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olishimiz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zarur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bo’lgan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yana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 </a:t>
            </a:r>
            <a:r>
              <a:rPr lang="en-US" sz="2000" u="sng" dirty="0" err="1">
                <a:solidFill>
                  <a:srgbClr val="00B05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bir</a:t>
            </a:r>
            <a:r>
              <a:rPr lang="en-US" sz="2000" u="sng" dirty="0">
                <a:solidFill>
                  <a:srgbClr val="00B05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 </a:t>
            </a:r>
            <a:r>
              <a:rPr lang="en-US" sz="2000" u="sng" dirty="0" err="1">
                <a:solidFill>
                  <a:srgbClr val="00B05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shart</a:t>
            </a:r>
            <a:r>
              <a:rPr lang="en-US" sz="2000" u="sng" dirty="0">
                <a:solidFill>
                  <a:srgbClr val="00B05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 </a:t>
            </a:r>
            <a:r>
              <a:rPr lang="en-US" sz="2000" u="sng" dirty="0" err="1">
                <a:solidFill>
                  <a:srgbClr val="00B05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shundan</a:t>
            </a:r>
            <a:r>
              <a:rPr lang="en-US" sz="2000" u="sng" dirty="0">
                <a:solidFill>
                  <a:srgbClr val="00B05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iboratki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bu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jarayonda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loyiha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bog’liq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bo’lgan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barcha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 </a:t>
            </a:r>
            <a:r>
              <a:rPr lang="en-US" sz="2000" u="sng" dirty="0" err="1">
                <a:solidFill>
                  <a:srgbClr val="00B05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xarajatlar</a:t>
            </a:r>
            <a:r>
              <a:rPr lang="en-US" sz="2000" u="sng" dirty="0">
                <a:solidFill>
                  <a:srgbClr val="00B05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 </a:t>
            </a:r>
            <a:r>
              <a:rPr lang="en-US" sz="2000" u="sng" dirty="0" err="1">
                <a:solidFill>
                  <a:srgbClr val="00B05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va</a:t>
            </a:r>
            <a:r>
              <a:rPr lang="en-US" sz="2000" u="sng" dirty="0">
                <a:solidFill>
                  <a:srgbClr val="00B05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 </a:t>
            </a:r>
            <a:r>
              <a:rPr lang="en-US" sz="2000" u="sng" dirty="0" err="1">
                <a:solidFill>
                  <a:srgbClr val="00B05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tushumlar</a:t>
            </a:r>
            <a:r>
              <a:rPr lang="en-US" sz="2000" u="sng" dirty="0">
                <a:solidFill>
                  <a:srgbClr val="00B05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 </a:t>
            </a:r>
            <a:r>
              <a:rPr lang="en-US" sz="2000" u="sng" dirty="0" err="1">
                <a:solidFill>
                  <a:srgbClr val="00B05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pul</a:t>
            </a:r>
            <a:r>
              <a:rPr lang="en-US" sz="2000" u="sng" dirty="0">
                <a:solidFill>
                  <a:srgbClr val="00B05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 </a:t>
            </a:r>
            <a:r>
              <a:rPr lang="en-US" sz="2000" u="sng" dirty="0" err="1">
                <a:solidFill>
                  <a:srgbClr val="00B05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ko’rinishiga</a:t>
            </a:r>
            <a:r>
              <a:rPr lang="en-US" sz="2000" u="sng" dirty="0">
                <a:solidFill>
                  <a:srgbClr val="00B05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 </a:t>
            </a:r>
            <a:r>
              <a:rPr lang="uz-Cyrl-UZ" sz="2000" u="sng" dirty="0">
                <a:solidFill>
                  <a:srgbClr val="00B05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e</a:t>
            </a:r>
            <a:r>
              <a:rPr lang="en-US" sz="2000" u="sng" dirty="0" err="1">
                <a:solidFill>
                  <a:srgbClr val="00B05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ga</a:t>
            </a:r>
            <a:r>
              <a:rPr lang="en-US" sz="2000" u="sng" dirty="0">
                <a:solidFill>
                  <a:srgbClr val="00B05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deb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qaraladi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rgbClr val="FF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80167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7421" y="609600"/>
            <a:ext cx="10768083" cy="1320800"/>
          </a:xfrm>
        </p:spPr>
        <p:txBody>
          <a:bodyPr>
            <a:normAutofit fontScale="90000"/>
          </a:bodyPr>
          <a:lstStyle/>
          <a:p>
            <a:r>
              <a:rPr lang="uz-Cyrl-UZ" b="1" dirty="0"/>
              <a:t>Investitsiya loyihalarini moliyaviy–iqtisodiy </a:t>
            </a:r>
            <a:r>
              <a:rPr lang="uz-Cyrl-UZ" b="1" dirty="0" smtClean="0"/>
              <a:t>baholashda</a:t>
            </a:r>
            <a:r>
              <a:rPr lang="en-US" dirty="0"/>
              <a:t> </a:t>
            </a:r>
            <a:r>
              <a:rPr lang="uz-Cyrl-UZ" b="1" dirty="0" smtClean="0"/>
              <a:t>pul </a:t>
            </a:r>
            <a:r>
              <a:rPr lang="uz-Cyrl-UZ" b="1" dirty="0"/>
              <a:t>oqimlarini diskontlashga asoslangan uslublari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2160589"/>
            <a:ext cx="9258236" cy="4513166"/>
          </a:xfrm>
        </p:spPr>
        <p:txBody>
          <a:bodyPr>
            <a:normAutofit fontScale="92500" lnSpcReduction="20000"/>
          </a:bodyPr>
          <a:lstStyle/>
          <a:p>
            <a:r>
              <a:rPr lang="uz-Cyrl-UZ" sz="2200" b="1" u="sng" dirty="0">
                <a:solidFill>
                  <a:srgbClr val="C00000"/>
                </a:solidFill>
              </a:rPr>
              <a:t>Sof joriy qiymat – NPV (ingl. net present value</a:t>
            </a:r>
            <a:r>
              <a:rPr lang="uz-Cyrl-UZ" sz="2200" b="1" dirty="0"/>
              <a:t>). Sof joriy qiymat ko’rsatkichi loyiha amalga oshirilishi natijasida firma boyligi qanchaga ko’payganini xarakterlaydi. Sof joriy qiymatga asoslangan holda nvestitsiyalarni tahlil qilish usuli quyidagi ikkita shartdan kelib chiqadi:</a:t>
            </a:r>
            <a:endParaRPr lang="ru-RU" sz="2200" b="1" dirty="0"/>
          </a:p>
          <a:p>
            <a:r>
              <a:rPr lang="uz-Cyrl-UZ" sz="2200" b="1" dirty="0"/>
              <a:t>- har qanday korxona yoki firma o’z boyliklarini oshirishga harakat qiladi;</a:t>
            </a:r>
            <a:endParaRPr lang="ru-RU" sz="2200" b="1" dirty="0"/>
          </a:p>
          <a:p>
            <a:r>
              <a:rPr lang="uz-Cyrl-UZ" sz="2200" b="1" dirty="0"/>
              <a:t>- har xil vaqtda sarflangan mablag’lar bir xil qiymatga ega bo’lmaydi.</a:t>
            </a:r>
            <a:endParaRPr lang="ru-RU" sz="2200" b="1" dirty="0"/>
          </a:p>
          <a:p>
            <a:pPr>
              <a:lnSpc>
                <a:spcPct val="150000"/>
              </a:lnSpc>
              <a:defRPr/>
            </a:pPr>
            <a:r>
              <a:rPr lang="en-US" sz="2200" b="1" i="1" u="sng" dirty="0" err="1">
                <a:solidFill>
                  <a:srgbClr val="C00000"/>
                </a:solidFill>
              </a:rPr>
              <a:t>Misol:</a:t>
            </a:r>
            <a:r>
              <a:rPr lang="en-US" sz="2200" i="1" dirty="0" err="1" smtClean="0">
                <a:solidFill>
                  <a:srgbClr val="7030A0"/>
                </a:solidFill>
              </a:rPr>
              <a:t>Firma</a:t>
            </a:r>
            <a:r>
              <a:rPr lang="en-US" sz="2200" i="1" dirty="0" smtClean="0">
                <a:solidFill>
                  <a:srgbClr val="7030A0"/>
                </a:solidFill>
              </a:rPr>
              <a:t> </a:t>
            </a:r>
            <a:r>
              <a:rPr lang="en-US" sz="2200" i="1" dirty="0">
                <a:solidFill>
                  <a:srgbClr val="7030A0"/>
                </a:solidFill>
              </a:rPr>
              <a:t>500 </a:t>
            </a:r>
            <a:r>
              <a:rPr lang="en-US" sz="2200" i="1" dirty="0" err="1">
                <a:solidFill>
                  <a:srgbClr val="7030A0"/>
                </a:solidFill>
              </a:rPr>
              <a:t>mln</a:t>
            </a:r>
            <a:r>
              <a:rPr lang="en-US" sz="2200" i="1" dirty="0">
                <a:solidFill>
                  <a:srgbClr val="7030A0"/>
                </a:solidFill>
              </a:rPr>
              <a:t> </a:t>
            </a:r>
            <a:r>
              <a:rPr lang="en-US" sz="2200" i="1" dirty="0" err="1">
                <a:solidFill>
                  <a:srgbClr val="7030A0"/>
                </a:solidFill>
              </a:rPr>
              <a:t>so’mga</a:t>
            </a:r>
            <a:r>
              <a:rPr lang="en-US" sz="2200" i="1" dirty="0">
                <a:solidFill>
                  <a:srgbClr val="7030A0"/>
                </a:solidFill>
              </a:rPr>
              <a:t> universal </a:t>
            </a:r>
            <a:r>
              <a:rPr lang="en-US" sz="2200" i="1" dirty="0" err="1">
                <a:solidFill>
                  <a:srgbClr val="7030A0"/>
                </a:solidFill>
              </a:rPr>
              <a:t>do’kon</a:t>
            </a:r>
            <a:r>
              <a:rPr lang="en-US" sz="2200" i="1" dirty="0">
                <a:solidFill>
                  <a:srgbClr val="7030A0"/>
                </a:solidFill>
              </a:rPr>
              <a:t> </a:t>
            </a:r>
            <a:r>
              <a:rPr lang="en-US" sz="2200" i="1" dirty="0" err="1">
                <a:solidFill>
                  <a:srgbClr val="7030A0"/>
                </a:solidFill>
              </a:rPr>
              <a:t>uchun</a:t>
            </a:r>
            <a:r>
              <a:rPr lang="en-US" sz="2200" i="1" dirty="0">
                <a:solidFill>
                  <a:srgbClr val="7030A0"/>
                </a:solidFill>
              </a:rPr>
              <a:t> joy, </a:t>
            </a:r>
            <a:r>
              <a:rPr lang="en-US" sz="2200" i="1" dirty="0" err="1">
                <a:solidFill>
                  <a:srgbClr val="7030A0"/>
                </a:solidFill>
              </a:rPr>
              <a:t>bino</a:t>
            </a:r>
            <a:r>
              <a:rPr lang="en-US" sz="2200" i="1" dirty="0">
                <a:solidFill>
                  <a:srgbClr val="7030A0"/>
                </a:solidFill>
              </a:rPr>
              <a:t> </a:t>
            </a:r>
            <a:r>
              <a:rPr lang="en-US" sz="2200" i="1" dirty="0" err="1">
                <a:solidFill>
                  <a:srgbClr val="7030A0"/>
                </a:solidFill>
              </a:rPr>
              <a:t>sotib</a:t>
            </a:r>
            <a:r>
              <a:rPr lang="en-US" sz="2200" i="1" dirty="0">
                <a:solidFill>
                  <a:srgbClr val="7030A0"/>
                </a:solidFill>
              </a:rPr>
              <a:t> </a:t>
            </a:r>
            <a:r>
              <a:rPr lang="en-US" sz="2200" i="1" dirty="0" err="1">
                <a:solidFill>
                  <a:srgbClr val="7030A0"/>
                </a:solidFill>
              </a:rPr>
              <a:t>oldi</a:t>
            </a:r>
            <a:r>
              <a:rPr lang="en-US" sz="2200" i="1" dirty="0">
                <a:solidFill>
                  <a:srgbClr val="7030A0"/>
                </a:solidFill>
              </a:rPr>
              <a:t>. Bu </a:t>
            </a:r>
            <a:r>
              <a:rPr lang="en-US" sz="2200" i="1" dirty="0" err="1">
                <a:solidFill>
                  <a:srgbClr val="7030A0"/>
                </a:solidFill>
              </a:rPr>
              <a:t>do’kondan</a:t>
            </a:r>
            <a:r>
              <a:rPr lang="en-US" sz="2200" i="1" dirty="0">
                <a:solidFill>
                  <a:srgbClr val="7030A0"/>
                </a:solidFill>
              </a:rPr>
              <a:t> 10 </a:t>
            </a:r>
            <a:r>
              <a:rPr lang="en-US" sz="2200" i="1" dirty="0" err="1">
                <a:solidFill>
                  <a:srgbClr val="7030A0"/>
                </a:solidFill>
              </a:rPr>
              <a:t>yil</a:t>
            </a:r>
            <a:r>
              <a:rPr lang="en-US" sz="2200" i="1" dirty="0">
                <a:solidFill>
                  <a:srgbClr val="7030A0"/>
                </a:solidFill>
              </a:rPr>
              <a:t> </a:t>
            </a:r>
            <a:r>
              <a:rPr lang="en-US" sz="2200" i="1" dirty="0" err="1">
                <a:solidFill>
                  <a:srgbClr val="7030A0"/>
                </a:solidFill>
              </a:rPr>
              <a:t>davomida</a:t>
            </a:r>
            <a:r>
              <a:rPr lang="en-US" sz="2200" i="1" dirty="0">
                <a:solidFill>
                  <a:srgbClr val="7030A0"/>
                </a:solidFill>
              </a:rPr>
              <a:t> </a:t>
            </a:r>
            <a:r>
              <a:rPr lang="en-US" sz="2200" i="1" dirty="0" err="1">
                <a:solidFill>
                  <a:srgbClr val="7030A0"/>
                </a:solidFill>
              </a:rPr>
              <a:t>har</a:t>
            </a:r>
            <a:r>
              <a:rPr lang="en-US" sz="2200" i="1" dirty="0">
                <a:solidFill>
                  <a:srgbClr val="7030A0"/>
                </a:solidFill>
              </a:rPr>
              <a:t> </a:t>
            </a:r>
            <a:r>
              <a:rPr lang="en-US" sz="2200" i="1" dirty="0" err="1">
                <a:solidFill>
                  <a:srgbClr val="7030A0"/>
                </a:solidFill>
              </a:rPr>
              <a:t>yili</a:t>
            </a:r>
            <a:r>
              <a:rPr lang="en-US" sz="2200" i="1" dirty="0">
                <a:solidFill>
                  <a:srgbClr val="7030A0"/>
                </a:solidFill>
              </a:rPr>
              <a:t> 100 </a:t>
            </a:r>
            <a:r>
              <a:rPr lang="en-US" sz="2200" i="1" dirty="0" err="1">
                <a:solidFill>
                  <a:srgbClr val="7030A0"/>
                </a:solidFill>
              </a:rPr>
              <a:t>mln</a:t>
            </a:r>
            <a:r>
              <a:rPr lang="en-US" sz="2200" i="1" dirty="0">
                <a:solidFill>
                  <a:srgbClr val="7030A0"/>
                </a:solidFill>
              </a:rPr>
              <a:t>. </a:t>
            </a:r>
            <a:r>
              <a:rPr lang="en-US" sz="2200" i="1" dirty="0" err="1">
                <a:solidFill>
                  <a:srgbClr val="7030A0"/>
                </a:solidFill>
              </a:rPr>
              <a:t>so’mdan</a:t>
            </a:r>
            <a:r>
              <a:rPr lang="en-US" sz="2200" i="1" dirty="0">
                <a:solidFill>
                  <a:srgbClr val="7030A0"/>
                </a:solidFill>
              </a:rPr>
              <a:t> </a:t>
            </a:r>
            <a:r>
              <a:rPr lang="en-US" sz="2200" i="1" dirty="0" err="1">
                <a:solidFill>
                  <a:srgbClr val="7030A0"/>
                </a:solidFill>
              </a:rPr>
              <a:t>pul</a:t>
            </a:r>
            <a:r>
              <a:rPr lang="en-US" sz="2200" i="1" dirty="0">
                <a:solidFill>
                  <a:srgbClr val="7030A0"/>
                </a:solidFill>
              </a:rPr>
              <a:t> </a:t>
            </a:r>
            <a:r>
              <a:rPr lang="en-US" sz="2200" i="1" dirty="0" err="1">
                <a:solidFill>
                  <a:srgbClr val="7030A0"/>
                </a:solidFill>
              </a:rPr>
              <a:t>tushumlari</a:t>
            </a:r>
            <a:r>
              <a:rPr lang="en-US" sz="2200" i="1" dirty="0">
                <a:solidFill>
                  <a:srgbClr val="7030A0"/>
                </a:solidFill>
              </a:rPr>
              <a:t> </a:t>
            </a:r>
            <a:r>
              <a:rPr lang="en-US" sz="2200" i="1" dirty="0" err="1">
                <a:solidFill>
                  <a:srgbClr val="7030A0"/>
                </a:solidFill>
              </a:rPr>
              <a:t>bo’ladi</a:t>
            </a:r>
            <a:r>
              <a:rPr lang="en-US" sz="2200" i="1" dirty="0">
                <a:solidFill>
                  <a:srgbClr val="7030A0"/>
                </a:solidFill>
              </a:rPr>
              <a:t>. </a:t>
            </a:r>
            <a:r>
              <a:rPr lang="en-US" sz="2200" i="1" dirty="0" err="1">
                <a:solidFill>
                  <a:srgbClr val="7030A0"/>
                </a:solidFill>
              </a:rPr>
              <a:t>O’sha</a:t>
            </a:r>
            <a:r>
              <a:rPr lang="en-US" sz="2200" i="1" dirty="0">
                <a:solidFill>
                  <a:srgbClr val="7030A0"/>
                </a:solidFill>
              </a:rPr>
              <a:t> </a:t>
            </a:r>
            <a:r>
              <a:rPr lang="en-US" sz="2200" i="1" dirty="0" err="1">
                <a:solidFill>
                  <a:srgbClr val="7030A0"/>
                </a:solidFill>
              </a:rPr>
              <a:t>davrda</a:t>
            </a:r>
            <a:r>
              <a:rPr lang="en-US" sz="2200" i="1" dirty="0">
                <a:solidFill>
                  <a:srgbClr val="7030A0"/>
                </a:solidFill>
              </a:rPr>
              <a:t> </a:t>
            </a:r>
            <a:r>
              <a:rPr lang="en-US" sz="2200" i="1" dirty="0" err="1">
                <a:solidFill>
                  <a:srgbClr val="7030A0"/>
                </a:solidFill>
              </a:rPr>
              <a:t>muqobil</a:t>
            </a:r>
            <a:r>
              <a:rPr lang="en-US" sz="2200" i="1" dirty="0">
                <a:solidFill>
                  <a:srgbClr val="7030A0"/>
                </a:solidFill>
              </a:rPr>
              <a:t> </a:t>
            </a:r>
            <a:r>
              <a:rPr lang="en-US" sz="2200" i="1" dirty="0" err="1">
                <a:solidFill>
                  <a:srgbClr val="7030A0"/>
                </a:solidFill>
              </a:rPr>
              <a:t>foyda</a:t>
            </a:r>
            <a:r>
              <a:rPr lang="en-US" sz="2200" i="1" dirty="0">
                <a:solidFill>
                  <a:srgbClr val="7030A0"/>
                </a:solidFill>
              </a:rPr>
              <a:t> </a:t>
            </a:r>
            <a:r>
              <a:rPr lang="en-US" sz="2200" i="1" dirty="0" err="1">
                <a:solidFill>
                  <a:srgbClr val="7030A0"/>
                </a:solidFill>
              </a:rPr>
              <a:t>me’yori</a:t>
            </a:r>
            <a:r>
              <a:rPr lang="en-US" sz="2200" i="1" dirty="0">
                <a:solidFill>
                  <a:srgbClr val="7030A0"/>
                </a:solidFill>
              </a:rPr>
              <a:t> 10% </a:t>
            </a:r>
            <a:r>
              <a:rPr lang="en-US" sz="2200" i="1" dirty="0" err="1">
                <a:solidFill>
                  <a:srgbClr val="7030A0"/>
                </a:solidFill>
              </a:rPr>
              <a:t>bo’lsa</a:t>
            </a:r>
            <a:r>
              <a:rPr lang="en-US" sz="2200" i="1" dirty="0">
                <a:solidFill>
                  <a:srgbClr val="7030A0"/>
                </a:solidFill>
              </a:rPr>
              <a:t> </a:t>
            </a:r>
            <a:r>
              <a:rPr lang="en-US" sz="2200" i="1" dirty="0" err="1">
                <a:solidFill>
                  <a:srgbClr val="7030A0"/>
                </a:solidFill>
              </a:rPr>
              <a:t>shu</a:t>
            </a:r>
            <a:r>
              <a:rPr lang="en-US" sz="2200" i="1" dirty="0">
                <a:solidFill>
                  <a:srgbClr val="7030A0"/>
                </a:solidFill>
              </a:rPr>
              <a:t> </a:t>
            </a:r>
            <a:r>
              <a:rPr lang="en-US" sz="2200" i="1" dirty="0" err="1">
                <a:solidFill>
                  <a:srgbClr val="7030A0"/>
                </a:solidFill>
              </a:rPr>
              <a:t>do’konni</a:t>
            </a:r>
            <a:r>
              <a:rPr lang="en-US" sz="2200" i="1" dirty="0">
                <a:solidFill>
                  <a:srgbClr val="7030A0"/>
                </a:solidFill>
              </a:rPr>
              <a:t> </a:t>
            </a:r>
            <a:r>
              <a:rPr lang="en-US" sz="2200" i="1" dirty="0" err="1">
                <a:solidFill>
                  <a:srgbClr val="7030A0"/>
                </a:solidFill>
              </a:rPr>
              <a:t>sotib</a:t>
            </a:r>
            <a:r>
              <a:rPr lang="en-US" sz="2200" i="1" dirty="0">
                <a:solidFill>
                  <a:srgbClr val="7030A0"/>
                </a:solidFill>
              </a:rPr>
              <a:t> </a:t>
            </a:r>
            <a:r>
              <a:rPr lang="en-US" sz="2200" i="1" dirty="0" err="1">
                <a:solidFill>
                  <a:srgbClr val="7030A0"/>
                </a:solidFill>
              </a:rPr>
              <a:t>olish</a:t>
            </a:r>
            <a:r>
              <a:rPr lang="en-US" sz="2200" i="1" dirty="0">
                <a:solidFill>
                  <a:srgbClr val="7030A0"/>
                </a:solidFill>
              </a:rPr>
              <a:t> </a:t>
            </a:r>
            <a:r>
              <a:rPr lang="en-US" sz="2200" i="1" dirty="0" err="1">
                <a:solidFill>
                  <a:srgbClr val="7030A0"/>
                </a:solidFill>
              </a:rPr>
              <a:t>kerakmi</a:t>
            </a:r>
            <a:r>
              <a:rPr lang="en-US" sz="2200" i="1" dirty="0">
                <a:solidFill>
                  <a:srgbClr val="7030A0"/>
                </a:solidFill>
              </a:rPr>
              <a:t> </a:t>
            </a:r>
            <a:r>
              <a:rPr lang="en-US" sz="2200" i="1" dirty="0" err="1">
                <a:solidFill>
                  <a:srgbClr val="7030A0"/>
                </a:solidFill>
              </a:rPr>
              <a:t>degan</a:t>
            </a:r>
            <a:r>
              <a:rPr lang="en-US" sz="2200" i="1" dirty="0">
                <a:solidFill>
                  <a:srgbClr val="7030A0"/>
                </a:solidFill>
              </a:rPr>
              <a:t> </a:t>
            </a:r>
            <a:r>
              <a:rPr lang="en-US" sz="2200" i="1" dirty="0" err="1">
                <a:solidFill>
                  <a:srgbClr val="7030A0"/>
                </a:solidFill>
              </a:rPr>
              <a:t>savol</a:t>
            </a:r>
            <a:r>
              <a:rPr lang="en-US" sz="2200" i="1" dirty="0">
                <a:solidFill>
                  <a:srgbClr val="7030A0"/>
                </a:solidFill>
              </a:rPr>
              <a:t> </a:t>
            </a:r>
            <a:r>
              <a:rPr lang="en-US" sz="2200" i="1" dirty="0" err="1">
                <a:solidFill>
                  <a:srgbClr val="7030A0"/>
                </a:solidFill>
              </a:rPr>
              <a:t>tug’iladi</a:t>
            </a:r>
            <a:r>
              <a:rPr lang="en-US" sz="2200" i="1" dirty="0">
                <a:solidFill>
                  <a:srgbClr val="7030A0"/>
                </a:solidFill>
              </a:rPr>
              <a:t>. </a:t>
            </a:r>
            <a:r>
              <a:rPr lang="en-US" sz="2200" i="1" dirty="0" err="1">
                <a:solidFill>
                  <a:srgbClr val="7030A0"/>
                </a:solidFill>
              </a:rPr>
              <a:t>Hisob-kitoblar</a:t>
            </a:r>
            <a:r>
              <a:rPr lang="en-US" sz="2200" i="1" dirty="0">
                <a:solidFill>
                  <a:srgbClr val="7030A0"/>
                </a:solidFill>
              </a:rPr>
              <a:t> </a:t>
            </a:r>
            <a:r>
              <a:rPr lang="en-US" sz="2200" i="1" dirty="0" err="1">
                <a:solidFill>
                  <a:srgbClr val="7030A0"/>
                </a:solidFill>
              </a:rPr>
              <a:t>shuni</a:t>
            </a:r>
            <a:r>
              <a:rPr lang="en-US" sz="2200" i="1" dirty="0">
                <a:solidFill>
                  <a:srgbClr val="7030A0"/>
                </a:solidFill>
              </a:rPr>
              <a:t> </a:t>
            </a:r>
            <a:r>
              <a:rPr lang="en-US" sz="2200" i="1" dirty="0" err="1">
                <a:solidFill>
                  <a:srgbClr val="7030A0"/>
                </a:solidFill>
              </a:rPr>
              <a:t>ko’rsatdiki</a:t>
            </a:r>
            <a:r>
              <a:rPr lang="en-US" sz="2200" i="1" dirty="0">
                <a:solidFill>
                  <a:srgbClr val="7030A0"/>
                </a:solidFill>
              </a:rPr>
              <a:t>, firma 10 </a:t>
            </a:r>
            <a:r>
              <a:rPr lang="en-US" sz="2200" i="1" dirty="0" err="1">
                <a:solidFill>
                  <a:srgbClr val="7030A0"/>
                </a:solidFill>
              </a:rPr>
              <a:t>yil</a:t>
            </a:r>
            <a:r>
              <a:rPr lang="en-US" sz="2200" i="1" dirty="0">
                <a:solidFill>
                  <a:srgbClr val="7030A0"/>
                </a:solidFill>
              </a:rPr>
              <a:t> </a:t>
            </a:r>
            <a:r>
              <a:rPr lang="en-US" sz="2200" i="1" dirty="0" err="1">
                <a:solidFill>
                  <a:srgbClr val="7030A0"/>
                </a:solidFill>
              </a:rPr>
              <a:t>ichida</a:t>
            </a:r>
            <a:r>
              <a:rPr lang="en-US" sz="2200" i="1" dirty="0">
                <a:solidFill>
                  <a:srgbClr val="7030A0"/>
                </a:solidFill>
              </a:rPr>
              <a:t> </a:t>
            </a:r>
            <a:r>
              <a:rPr lang="en-US" sz="2200" i="1" dirty="0" err="1">
                <a:solidFill>
                  <a:srgbClr val="7030A0"/>
                </a:solidFill>
              </a:rPr>
              <a:t>o’z</a:t>
            </a:r>
            <a:r>
              <a:rPr lang="en-US" sz="2200" i="1" dirty="0">
                <a:solidFill>
                  <a:srgbClr val="7030A0"/>
                </a:solidFill>
              </a:rPr>
              <a:t> </a:t>
            </a:r>
            <a:r>
              <a:rPr lang="en-US" sz="2200" i="1" dirty="0" err="1">
                <a:solidFill>
                  <a:srgbClr val="7030A0"/>
                </a:solidFill>
              </a:rPr>
              <a:t>kapitalini</a:t>
            </a:r>
            <a:r>
              <a:rPr lang="en-US" sz="2200" i="1" dirty="0">
                <a:solidFill>
                  <a:srgbClr val="7030A0"/>
                </a:solidFill>
              </a:rPr>
              <a:t> 114,6 </a:t>
            </a:r>
            <a:r>
              <a:rPr lang="en-US" sz="2200" i="1" dirty="0" err="1">
                <a:solidFill>
                  <a:srgbClr val="7030A0"/>
                </a:solidFill>
              </a:rPr>
              <a:t>mln</a:t>
            </a:r>
            <a:r>
              <a:rPr lang="en-US" sz="2200" i="1" dirty="0">
                <a:solidFill>
                  <a:srgbClr val="7030A0"/>
                </a:solidFill>
              </a:rPr>
              <a:t>. </a:t>
            </a:r>
            <a:r>
              <a:rPr lang="en-US" sz="2200" i="1" dirty="0" err="1">
                <a:solidFill>
                  <a:srgbClr val="7030A0"/>
                </a:solidFill>
              </a:rPr>
              <a:t>so’mga</a:t>
            </a:r>
            <a:r>
              <a:rPr lang="en-US" sz="2200" i="1" dirty="0">
                <a:solidFill>
                  <a:srgbClr val="7030A0"/>
                </a:solidFill>
              </a:rPr>
              <a:t> </a:t>
            </a:r>
            <a:r>
              <a:rPr lang="en-US" sz="2200" i="1" dirty="0" err="1">
                <a:solidFill>
                  <a:srgbClr val="7030A0"/>
                </a:solidFill>
              </a:rPr>
              <a:t>ko’paytiradi</a:t>
            </a:r>
            <a:r>
              <a:rPr lang="en-US" sz="2200" i="1" dirty="0">
                <a:solidFill>
                  <a:srgbClr val="7030A0"/>
                </a:solidFill>
              </a:rPr>
              <a:t>. </a:t>
            </a:r>
            <a:r>
              <a:rPr lang="en-US" sz="2200" i="1" dirty="0" err="1">
                <a:solidFill>
                  <a:srgbClr val="7030A0"/>
                </a:solidFill>
              </a:rPr>
              <a:t>Loyiha</a:t>
            </a:r>
            <a:r>
              <a:rPr lang="en-US" sz="2200" i="1" dirty="0">
                <a:solidFill>
                  <a:srgbClr val="7030A0"/>
                </a:solidFill>
              </a:rPr>
              <a:t> </a:t>
            </a:r>
            <a:r>
              <a:rPr lang="en-US" sz="2200" i="1" dirty="0" err="1">
                <a:solidFill>
                  <a:srgbClr val="7030A0"/>
                </a:solidFill>
              </a:rPr>
              <a:t>samaralidir</a:t>
            </a:r>
            <a:r>
              <a:rPr lang="en-US" sz="2200" dirty="0">
                <a:solidFill>
                  <a:srgbClr val="7030A0"/>
                </a:solidFill>
              </a:rPr>
              <a:t>.</a:t>
            </a:r>
            <a:endParaRPr lang="ru-RU" sz="2200" i="1" u="sng" dirty="0">
              <a:solidFill>
                <a:srgbClr val="7030A0"/>
              </a:solidFill>
            </a:endParaRPr>
          </a:p>
        </p:txBody>
      </p:sp>
      <p:pic>
        <p:nvPicPr>
          <p:cNvPr id="4" name="Picture 3" descr="Законодательство Республики Узбекистан (кодексы, законы, указы,  постановления, нормативные акты, книги). Правовой портал. НОРМА | NORMA.UZ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8968" y="1160060"/>
            <a:ext cx="2202122" cy="159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Нақд пулсиз ҳисоб-китоб қилиш тартиби янгиланди | NORMA.UZ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5570" y="3780430"/>
            <a:ext cx="1915520" cy="2125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837429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Investitsiya — iqtisodiyotning yuragi - Xalq so'zi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4684" y="736979"/>
            <a:ext cx="3592891" cy="5741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750626" y="491319"/>
            <a:ext cx="8393373" cy="49675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defRPr/>
            </a:pPr>
            <a:r>
              <a:rPr lang="en-US" sz="3200" b="1" dirty="0" err="1">
                <a:solidFill>
                  <a:srgbClr val="C00000"/>
                </a:solidFill>
              </a:rPr>
              <a:t>Investitsiyalar</a:t>
            </a:r>
            <a:r>
              <a:rPr lang="en-US" sz="3200" b="1" dirty="0">
                <a:solidFill>
                  <a:srgbClr val="C00000"/>
                </a:solidFill>
              </a:rPr>
              <a:t> </a:t>
            </a:r>
            <a:r>
              <a:rPr lang="en-US" sz="3200" b="1" dirty="0" err="1">
                <a:solidFill>
                  <a:srgbClr val="C00000"/>
                </a:solidFill>
              </a:rPr>
              <a:t>o`z</a:t>
            </a:r>
            <a:r>
              <a:rPr lang="en-US" sz="3200" b="1" dirty="0">
                <a:solidFill>
                  <a:srgbClr val="C00000"/>
                </a:solidFill>
              </a:rPr>
              <a:t> </a:t>
            </a:r>
            <a:r>
              <a:rPr lang="en-US" sz="3200" b="1" dirty="0" err="1">
                <a:solidFill>
                  <a:srgbClr val="C00000"/>
                </a:solidFill>
              </a:rPr>
              <a:t>ichiga</a:t>
            </a:r>
            <a:r>
              <a:rPr lang="en-US" sz="3200" b="1" dirty="0">
                <a:solidFill>
                  <a:srgbClr val="C00000"/>
                </a:solidFill>
              </a:rPr>
              <a:t> </a:t>
            </a:r>
            <a:r>
              <a:rPr lang="en-US" sz="3200" b="1" dirty="0" err="1">
                <a:solidFill>
                  <a:srgbClr val="C00000"/>
                </a:solidFill>
              </a:rPr>
              <a:t>foyda</a:t>
            </a:r>
            <a:r>
              <a:rPr lang="en-US" sz="3200" b="1" dirty="0">
                <a:solidFill>
                  <a:srgbClr val="C00000"/>
                </a:solidFill>
              </a:rPr>
              <a:t> </a:t>
            </a:r>
            <a:r>
              <a:rPr lang="ru-RU" sz="3200" b="1" dirty="0">
                <a:solidFill>
                  <a:srgbClr val="C00000"/>
                </a:solidFill>
              </a:rPr>
              <a:t>(</a:t>
            </a:r>
            <a:r>
              <a:rPr lang="en-US" sz="3200" b="1" dirty="0" err="1">
                <a:solidFill>
                  <a:srgbClr val="C00000"/>
                </a:solidFill>
              </a:rPr>
              <a:t>daromad</a:t>
            </a:r>
            <a:r>
              <a:rPr lang="ru-RU" sz="3200" b="1" dirty="0">
                <a:solidFill>
                  <a:srgbClr val="C00000"/>
                </a:solidFill>
              </a:rPr>
              <a:t>) </a:t>
            </a:r>
            <a:r>
              <a:rPr lang="en-US" sz="3200" b="1" dirty="0" err="1">
                <a:solidFill>
                  <a:srgbClr val="C00000"/>
                </a:solidFill>
              </a:rPr>
              <a:t>olish</a:t>
            </a:r>
            <a:r>
              <a:rPr lang="en-US" sz="3200" b="1" dirty="0">
                <a:solidFill>
                  <a:srgbClr val="C00000"/>
                </a:solidFill>
              </a:rPr>
              <a:t> </a:t>
            </a:r>
            <a:r>
              <a:rPr lang="en-US" sz="3200" b="1" dirty="0" err="1">
                <a:solidFill>
                  <a:srgbClr val="C00000"/>
                </a:solidFill>
              </a:rPr>
              <a:t>va</a:t>
            </a:r>
            <a:r>
              <a:rPr lang="en-US" sz="3200" b="1" dirty="0">
                <a:solidFill>
                  <a:srgbClr val="C00000"/>
                </a:solidFill>
              </a:rPr>
              <a:t> </a:t>
            </a:r>
            <a:r>
              <a:rPr lang="en-US" sz="3200" b="1" dirty="0" err="1">
                <a:solidFill>
                  <a:srgbClr val="C00000"/>
                </a:solidFill>
              </a:rPr>
              <a:t>ijtimoiy</a:t>
            </a:r>
            <a:r>
              <a:rPr lang="en-US" sz="3200" b="1" dirty="0">
                <a:solidFill>
                  <a:srgbClr val="C00000"/>
                </a:solidFill>
              </a:rPr>
              <a:t>  </a:t>
            </a:r>
            <a:r>
              <a:rPr lang="en-US" sz="3200" b="1" dirty="0" err="1">
                <a:solidFill>
                  <a:srgbClr val="C00000"/>
                </a:solidFill>
              </a:rPr>
              <a:t>samaraga</a:t>
            </a:r>
            <a:r>
              <a:rPr lang="en-US" sz="3200" b="1" dirty="0">
                <a:solidFill>
                  <a:srgbClr val="C00000"/>
                </a:solidFill>
              </a:rPr>
              <a:t>   </a:t>
            </a:r>
            <a:r>
              <a:rPr lang="en-US" sz="3200" b="1" dirty="0" err="1">
                <a:solidFill>
                  <a:srgbClr val="C00000"/>
                </a:solidFill>
              </a:rPr>
              <a:t>erishish</a:t>
            </a:r>
            <a:r>
              <a:rPr lang="en-US" sz="3200" b="1" dirty="0">
                <a:solidFill>
                  <a:srgbClr val="C00000"/>
                </a:solidFill>
              </a:rPr>
              <a:t> </a:t>
            </a:r>
            <a:r>
              <a:rPr lang="en-US" sz="3200" b="1" dirty="0" err="1">
                <a:solidFill>
                  <a:srgbClr val="C00000"/>
                </a:solidFill>
              </a:rPr>
              <a:t>maqsadida</a:t>
            </a:r>
            <a:r>
              <a:rPr lang="ru-RU" sz="3200" b="1" dirty="0">
                <a:solidFill>
                  <a:srgbClr val="C00000"/>
                </a:solidFill>
              </a:rPr>
              <a:t> </a:t>
            </a:r>
            <a:r>
              <a:rPr lang="en-US" sz="3200" b="1" dirty="0" err="1">
                <a:solidFill>
                  <a:srgbClr val="C00000"/>
                </a:solidFill>
              </a:rPr>
              <a:t>tadbirkorlik</a:t>
            </a:r>
            <a:r>
              <a:rPr lang="en-US" sz="3200" b="1" dirty="0">
                <a:solidFill>
                  <a:srgbClr val="C00000"/>
                </a:solidFill>
              </a:rPr>
              <a:t> </a:t>
            </a:r>
            <a:r>
              <a:rPr lang="en-US" sz="3200" b="1" dirty="0" err="1">
                <a:solidFill>
                  <a:srgbClr val="C00000"/>
                </a:solidFill>
              </a:rPr>
              <a:t>va</a:t>
            </a:r>
            <a:r>
              <a:rPr lang="en-US" sz="3200" b="1" dirty="0">
                <a:solidFill>
                  <a:srgbClr val="C00000"/>
                </a:solidFill>
              </a:rPr>
              <a:t> </a:t>
            </a:r>
            <a:r>
              <a:rPr lang="en-US" sz="3200" b="1" dirty="0" err="1">
                <a:solidFill>
                  <a:srgbClr val="C00000"/>
                </a:solidFill>
              </a:rPr>
              <a:t>boshqa</a:t>
            </a:r>
            <a:r>
              <a:rPr lang="en-US" sz="3200" b="1" dirty="0">
                <a:solidFill>
                  <a:srgbClr val="C00000"/>
                </a:solidFill>
              </a:rPr>
              <a:t> </a:t>
            </a:r>
            <a:r>
              <a:rPr lang="en-US" sz="3200" b="1" dirty="0" err="1">
                <a:solidFill>
                  <a:srgbClr val="C00000"/>
                </a:solidFill>
              </a:rPr>
              <a:t>faoliyat</a:t>
            </a:r>
            <a:r>
              <a:rPr lang="en-US" sz="3200" b="1" dirty="0">
                <a:solidFill>
                  <a:srgbClr val="C00000"/>
                </a:solidFill>
              </a:rPr>
              <a:t> </a:t>
            </a:r>
            <a:r>
              <a:rPr lang="en-US" sz="3200" b="1" dirty="0" err="1">
                <a:solidFill>
                  <a:srgbClr val="C00000"/>
                </a:solidFill>
              </a:rPr>
              <a:t>turlariga</a:t>
            </a:r>
            <a:r>
              <a:rPr lang="uz-Cyrl-UZ" sz="3200" b="1" dirty="0">
                <a:solidFill>
                  <a:srgbClr val="C00000"/>
                </a:solidFill>
              </a:rPr>
              <a:t> </a:t>
            </a:r>
            <a:r>
              <a:rPr lang="en-US" sz="3200" b="1" dirty="0" err="1">
                <a:solidFill>
                  <a:srgbClr val="C00000"/>
                </a:solidFill>
              </a:rPr>
              <a:t>sarflangan</a:t>
            </a:r>
            <a:r>
              <a:rPr lang="en-US" sz="3200" b="1" dirty="0">
                <a:solidFill>
                  <a:srgbClr val="C00000"/>
                </a:solidFill>
              </a:rPr>
              <a:t> </a:t>
            </a:r>
            <a:r>
              <a:rPr lang="en-US" sz="3200" b="1" dirty="0" err="1">
                <a:solidFill>
                  <a:srgbClr val="C00000"/>
                </a:solidFill>
              </a:rPr>
              <a:t>pul</a:t>
            </a:r>
            <a:r>
              <a:rPr lang="en-US" sz="3200" b="1" dirty="0">
                <a:solidFill>
                  <a:srgbClr val="C00000"/>
                </a:solidFill>
              </a:rPr>
              <a:t> </a:t>
            </a:r>
            <a:r>
              <a:rPr lang="en-US" sz="3200" b="1" dirty="0" err="1">
                <a:solidFill>
                  <a:srgbClr val="C00000"/>
                </a:solidFill>
              </a:rPr>
              <a:t>mablag`lari</a:t>
            </a:r>
            <a:r>
              <a:rPr lang="en-US" sz="3200" b="1" dirty="0">
                <a:solidFill>
                  <a:srgbClr val="C00000"/>
                </a:solidFill>
              </a:rPr>
              <a:t>, </a:t>
            </a:r>
            <a:r>
              <a:rPr lang="en-US" sz="3200" b="1" dirty="0" err="1">
                <a:solidFill>
                  <a:srgbClr val="C00000"/>
                </a:solidFill>
              </a:rPr>
              <a:t>shuningdek</a:t>
            </a:r>
            <a:r>
              <a:rPr lang="en-US" sz="3200" b="1" dirty="0">
                <a:solidFill>
                  <a:srgbClr val="C00000"/>
                </a:solidFill>
              </a:rPr>
              <a:t>, </a:t>
            </a:r>
            <a:r>
              <a:rPr lang="en-US" sz="3200" b="1" dirty="0" err="1">
                <a:solidFill>
                  <a:srgbClr val="C00000"/>
                </a:solidFill>
              </a:rPr>
              <a:t>maqsadli</a:t>
            </a:r>
            <a:r>
              <a:rPr lang="en-US" sz="3200" b="1" dirty="0">
                <a:solidFill>
                  <a:srgbClr val="C00000"/>
                </a:solidFill>
              </a:rPr>
              <a:t> bank </a:t>
            </a:r>
            <a:r>
              <a:rPr lang="en-US" sz="3200" b="1" dirty="0" err="1">
                <a:solidFill>
                  <a:srgbClr val="C00000"/>
                </a:solidFill>
              </a:rPr>
              <a:t>omonatlari</a:t>
            </a:r>
            <a:r>
              <a:rPr lang="en-US" sz="3200" b="1" dirty="0">
                <a:solidFill>
                  <a:srgbClr val="C00000"/>
                </a:solidFill>
              </a:rPr>
              <a:t>,   </a:t>
            </a:r>
            <a:r>
              <a:rPr lang="en-US" sz="3200" b="1" dirty="0" err="1">
                <a:solidFill>
                  <a:srgbClr val="C00000"/>
                </a:solidFill>
              </a:rPr>
              <a:t>paylar</a:t>
            </a:r>
            <a:r>
              <a:rPr lang="en-US" sz="3200" b="1" dirty="0">
                <a:solidFill>
                  <a:srgbClr val="C00000"/>
                </a:solidFill>
              </a:rPr>
              <a:t>, </a:t>
            </a:r>
            <a:r>
              <a:rPr lang="en-US" sz="3200" b="1" dirty="0" err="1">
                <a:solidFill>
                  <a:srgbClr val="C00000"/>
                </a:solidFill>
              </a:rPr>
              <a:t>aktsiyalar</a:t>
            </a:r>
            <a:r>
              <a:rPr lang="en-US" sz="3200" b="1" dirty="0">
                <a:solidFill>
                  <a:srgbClr val="C00000"/>
                </a:solidFill>
              </a:rPr>
              <a:t>, </a:t>
            </a:r>
            <a:r>
              <a:rPr lang="en-US" sz="3200" b="1" dirty="0" err="1">
                <a:solidFill>
                  <a:srgbClr val="C00000"/>
                </a:solidFill>
              </a:rPr>
              <a:t>boshqa</a:t>
            </a:r>
            <a:r>
              <a:rPr lang="en-US" sz="3200" b="1" dirty="0">
                <a:solidFill>
                  <a:srgbClr val="C00000"/>
                </a:solidFill>
              </a:rPr>
              <a:t> </a:t>
            </a:r>
            <a:r>
              <a:rPr lang="en-US" sz="3200" b="1" dirty="0" err="1">
                <a:solidFill>
                  <a:srgbClr val="C00000"/>
                </a:solidFill>
              </a:rPr>
              <a:t>qimmatbaho</a:t>
            </a:r>
            <a:r>
              <a:rPr lang="en-US" sz="3200" b="1" dirty="0">
                <a:solidFill>
                  <a:srgbClr val="C00000"/>
                </a:solidFill>
              </a:rPr>
              <a:t> </a:t>
            </a:r>
            <a:r>
              <a:rPr lang="en-US" sz="3200" b="1" dirty="0" err="1">
                <a:solidFill>
                  <a:srgbClr val="C00000"/>
                </a:solidFill>
              </a:rPr>
              <a:t>qog`ozlar</a:t>
            </a:r>
            <a:r>
              <a:rPr lang="en-US" sz="3200" b="1" dirty="0">
                <a:solidFill>
                  <a:srgbClr val="C00000"/>
                </a:solidFill>
              </a:rPr>
              <a:t>, </a:t>
            </a:r>
            <a:r>
              <a:rPr lang="en-US" sz="3200" b="1" dirty="0" err="1">
                <a:solidFill>
                  <a:srgbClr val="C00000"/>
                </a:solidFill>
              </a:rPr>
              <a:t>texnologiyalar</a:t>
            </a:r>
            <a:r>
              <a:rPr lang="en-US" sz="3200" b="1" dirty="0">
                <a:solidFill>
                  <a:srgbClr val="C00000"/>
                </a:solidFill>
              </a:rPr>
              <a:t>, </a:t>
            </a:r>
            <a:r>
              <a:rPr lang="en-US" sz="3200" b="1" dirty="0" err="1">
                <a:solidFill>
                  <a:srgbClr val="C00000"/>
                </a:solidFill>
              </a:rPr>
              <a:t>mashina</a:t>
            </a:r>
            <a:r>
              <a:rPr lang="en-US" sz="3200" b="1" dirty="0">
                <a:solidFill>
                  <a:srgbClr val="C00000"/>
                </a:solidFill>
              </a:rPr>
              <a:t>   </a:t>
            </a:r>
            <a:r>
              <a:rPr lang="en-US" sz="3200" b="1" dirty="0" err="1">
                <a:solidFill>
                  <a:srgbClr val="C00000"/>
                </a:solidFill>
              </a:rPr>
              <a:t>va</a:t>
            </a:r>
            <a:r>
              <a:rPr lang="en-US" sz="3200" b="1" dirty="0">
                <a:solidFill>
                  <a:srgbClr val="C00000"/>
                </a:solidFill>
              </a:rPr>
              <a:t> </a:t>
            </a:r>
            <a:r>
              <a:rPr lang="en-US" sz="3200" b="1" dirty="0" err="1">
                <a:solidFill>
                  <a:srgbClr val="C00000"/>
                </a:solidFill>
              </a:rPr>
              <a:t>uskunalar</a:t>
            </a:r>
            <a:r>
              <a:rPr lang="en-US" sz="3200" b="1" dirty="0">
                <a:solidFill>
                  <a:srgbClr val="C00000"/>
                </a:solidFill>
              </a:rPr>
              <a:t>,  </a:t>
            </a:r>
            <a:r>
              <a:rPr lang="en-US" sz="3200" b="1" dirty="0" err="1">
                <a:solidFill>
                  <a:srgbClr val="C00000"/>
                </a:solidFill>
              </a:rPr>
              <a:t>litsenziyalar</a:t>
            </a:r>
            <a:r>
              <a:rPr lang="ru-RU" sz="3200" b="1" dirty="0">
                <a:solidFill>
                  <a:srgbClr val="C00000"/>
                </a:solidFill>
              </a:rPr>
              <a:t> (</a:t>
            </a:r>
            <a:r>
              <a:rPr lang="en-US" sz="3200" b="1" dirty="0" err="1">
                <a:solidFill>
                  <a:srgbClr val="C00000"/>
                </a:solidFill>
              </a:rPr>
              <a:t>shu</a:t>
            </a:r>
            <a:r>
              <a:rPr lang="en-US" sz="3200" b="1" dirty="0">
                <a:solidFill>
                  <a:srgbClr val="C00000"/>
                </a:solidFill>
              </a:rPr>
              <a:t> </a:t>
            </a:r>
            <a:r>
              <a:rPr lang="en-US" sz="3200" b="1" dirty="0" err="1">
                <a:solidFill>
                  <a:srgbClr val="C00000"/>
                </a:solidFill>
              </a:rPr>
              <a:t>jumladan</a:t>
            </a:r>
            <a:r>
              <a:rPr lang="en-US" sz="3200" b="1" dirty="0">
                <a:solidFill>
                  <a:srgbClr val="C00000"/>
                </a:solidFill>
              </a:rPr>
              <a:t>, </a:t>
            </a:r>
            <a:r>
              <a:rPr lang="en-US" sz="3200" b="1" dirty="0" err="1">
                <a:solidFill>
                  <a:srgbClr val="C00000"/>
                </a:solidFill>
              </a:rPr>
              <a:t>tovar</a:t>
            </a:r>
            <a:r>
              <a:rPr lang="en-US" sz="3200" b="1" dirty="0">
                <a:solidFill>
                  <a:srgbClr val="C00000"/>
                </a:solidFill>
              </a:rPr>
              <a:t> </a:t>
            </a:r>
            <a:r>
              <a:rPr lang="en-US" sz="3200" b="1" dirty="0" err="1">
                <a:solidFill>
                  <a:srgbClr val="C00000"/>
                </a:solidFill>
              </a:rPr>
              <a:t>belgilari</a:t>
            </a:r>
            <a:r>
              <a:rPr lang="en-US" sz="3200" b="1" dirty="0">
                <a:solidFill>
                  <a:srgbClr val="C00000"/>
                </a:solidFill>
              </a:rPr>
              <a:t>) </a:t>
            </a:r>
            <a:r>
              <a:rPr lang="en-US" sz="3200" b="1" dirty="0" err="1">
                <a:solidFill>
                  <a:srgbClr val="C00000"/>
                </a:solidFill>
              </a:rPr>
              <a:t>kreditlar</a:t>
            </a:r>
            <a:r>
              <a:rPr lang="en-US" sz="3200" b="1" dirty="0">
                <a:solidFill>
                  <a:srgbClr val="C00000"/>
                </a:solidFill>
              </a:rPr>
              <a:t>, </a:t>
            </a:r>
            <a:r>
              <a:rPr lang="en-US" sz="3200" b="1" dirty="0" err="1">
                <a:solidFill>
                  <a:srgbClr val="C00000"/>
                </a:solidFill>
              </a:rPr>
              <a:t>har</a:t>
            </a:r>
            <a:r>
              <a:rPr lang="en-US" sz="3200" b="1" dirty="0">
                <a:solidFill>
                  <a:srgbClr val="C00000"/>
                </a:solidFill>
              </a:rPr>
              <a:t> </a:t>
            </a:r>
            <a:r>
              <a:rPr lang="en-US" sz="3200" b="1" dirty="0" err="1">
                <a:solidFill>
                  <a:srgbClr val="C00000"/>
                </a:solidFill>
              </a:rPr>
              <a:t>qanday</a:t>
            </a:r>
            <a:r>
              <a:rPr lang="en-US" sz="3200" b="1" dirty="0">
                <a:solidFill>
                  <a:srgbClr val="C00000"/>
                </a:solidFill>
              </a:rPr>
              <a:t> </a:t>
            </a:r>
            <a:r>
              <a:rPr lang="en-US" sz="3200" b="1" dirty="0" err="1">
                <a:solidFill>
                  <a:srgbClr val="C00000"/>
                </a:solidFill>
              </a:rPr>
              <a:t>boshqa</a:t>
            </a:r>
            <a:r>
              <a:rPr lang="en-US" sz="3200" b="1" dirty="0">
                <a:solidFill>
                  <a:srgbClr val="C00000"/>
                </a:solidFill>
              </a:rPr>
              <a:t> </a:t>
            </a:r>
            <a:r>
              <a:rPr lang="en-US" sz="3200" b="1" dirty="0" err="1">
                <a:solidFill>
                  <a:srgbClr val="C00000"/>
                </a:solidFill>
              </a:rPr>
              <a:t>mulk</a:t>
            </a:r>
            <a:r>
              <a:rPr lang="en-US" sz="3200" b="1" dirty="0">
                <a:solidFill>
                  <a:srgbClr val="C00000"/>
                </a:solidFill>
              </a:rPr>
              <a:t> </a:t>
            </a:r>
            <a:r>
              <a:rPr lang="en-US" sz="3200" b="1" dirty="0" err="1">
                <a:solidFill>
                  <a:srgbClr val="C00000"/>
                </a:solidFill>
              </a:rPr>
              <a:t>va</a:t>
            </a:r>
            <a:r>
              <a:rPr lang="en-US" sz="3200" b="1" dirty="0">
                <a:solidFill>
                  <a:srgbClr val="C00000"/>
                </a:solidFill>
              </a:rPr>
              <a:t> </a:t>
            </a:r>
            <a:r>
              <a:rPr lang="en-US" sz="3200" b="1" dirty="0" err="1">
                <a:solidFill>
                  <a:srgbClr val="C00000"/>
                </a:solidFill>
              </a:rPr>
              <a:t>mulk</a:t>
            </a:r>
            <a:r>
              <a:rPr lang="en-US" sz="3200" b="1" dirty="0">
                <a:solidFill>
                  <a:srgbClr val="C00000"/>
                </a:solidFill>
              </a:rPr>
              <a:t> </a:t>
            </a:r>
            <a:r>
              <a:rPr lang="en-US" sz="3200" b="1" dirty="0" err="1">
                <a:solidFill>
                  <a:srgbClr val="C00000"/>
                </a:solidFill>
              </a:rPr>
              <a:t>huquqlarini</a:t>
            </a:r>
            <a:r>
              <a:rPr lang="en-US" sz="3200" b="1" dirty="0">
                <a:solidFill>
                  <a:srgbClr val="C00000"/>
                </a:solidFill>
              </a:rPr>
              <a:t>  </a:t>
            </a:r>
            <a:r>
              <a:rPr lang="en-US" sz="3200" b="1" dirty="0" err="1">
                <a:solidFill>
                  <a:srgbClr val="C00000"/>
                </a:solidFill>
              </a:rPr>
              <a:t>hamda</a:t>
            </a:r>
            <a:r>
              <a:rPr lang="en-US" sz="3200" b="1" dirty="0">
                <a:solidFill>
                  <a:srgbClr val="C00000"/>
                </a:solidFill>
              </a:rPr>
              <a:t> </a:t>
            </a:r>
            <a:r>
              <a:rPr lang="en-US" sz="3200" b="1" dirty="0" err="1">
                <a:solidFill>
                  <a:srgbClr val="C00000"/>
                </a:solidFill>
              </a:rPr>
              <a:t>intelektual</a:t>
            </a:r>
            <a:r>
              <a:rPr lang="en-US" sz="3200" b="1" dirty="0">
                <a:solidFill>
                  <a:srgbClr val="C00000"/>
                </a:solidFill>
              </a:rPr>
              <a:t>  </a:t>
            </a:r>
            <a:r>
              <a:rPr lang="en-US" sz="3200" b="1" dirty="0" err="1" smtClean="0">
                <a:solidFill>
                  <a:srgbClr val="C00000"/>
                </a:solidFill>
              </a:rPr>
              <a:t>boyliklarni</a:t>
            </a:r>
            <a:r>
              <a:rPr lang="en-US" sz="3200" b="1" dirty="0" smtClean="0">
                <a:solidFill>
                  <a:srgbClr val="C00000"/>
                </a:solidFill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</a:rPr>
              <a:t>o’z</a:t>
            </a:r>
            <a:r>
              <a:rPr lang="en-US" sz="3200" b="1" dirty="0" smtClean="0">
                <a:solidFill>
                  <a:srgbClr val="C00000"/>
                </a:solidFill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</a:rPr>
              <a:t>ichiga</a:t>
            </a:r>
            <a:r>
              <a:rPr lang="en-US" sz="3200" b="1" dirty="0" smtClean="0">
                <a:solidFill>
                  <a:srgbClr val="C00000"/>
                </a:solidFill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</a:rPr>
              <a:t>oladi</a:t>
            </a:r>
            <a:r>
              <a:rPr lang="ru-RU" sz="3200" b="1" dirty="0">
                <a:solidFill>
                  <a:srgbClr val="C00000"/>
                </a:solidFill>
              </a:rPr>
              <a:t>.</a:t>
            </a:r>
            <a:r>
              <a:rPr lang="uz-Cyrl-UZ" sz="3200" b="1" dirty="0">
                <a:solidFill>
                  <a:srgbClr val="C00000"/>
                </a:solidFill>
              </a:rPr>
              <a:t> </a:t>
            </a:r>
            <a:endParaRPr lang="ru-RU" sz="3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06635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2518" t="51493" r="5176" b="11567"/>
          <a:stretch/>
        </p:blipFill>
        <p:spPr>
          <a:xfrm>
            <a:off x="327546" y="341195"/>
            <a:ext cx="9799093" cy="1924334"/>
          </a:xfrm>
          <a:prstGeom prst="rect">
            <a:avLst/>
          </a:prstGeom>
        </p:spPr>
      </p:pic>
      <p:pic>
        <p:nvPicPr>
          <p:cNvPr id="6148" name="Picture 4" descr="O'zbekistonda investitsion muhit rivojlanishiga salbiy ta'sir qilayotgan  omillar ma'lum qilindi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7522" y="2429301"/>
            <a:ext cx="2852381" cy="2756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27546" y="2828836"/>
            <a:ext cx="881645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rgbClr val="C00000"/>
                </a:solidFill>
                <a:latin typeface="Times New Roman" panose="02020603050405020304" pitchFamily="18" charset="0"/>
                <a:ea typeface="LiberationSerif-Bold"/>
              </a:rPr>
              <a:t>Investitsiya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LiberationSerif-Bold"/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latin typeface="Times New Roman" panose="02020603050405020304" pitchFamily="18" charset="0"/>
                <a:ea typeface="LiberationSerif-Bold"/>
              </a:rPr>
              <a:t>rentabelligi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LiberationSerif-Bold"/>
              </a:rPr>
              <a:t> PI 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ea typeface="LiberationSerif-Bold"/>
              </a:rPr>
              <a:t>(</a:t>
            </a:r>
            <a:r>
              <a:rPr lang="en-US" sz="2800" dirty="0" err="1">
                <a:solidFill>
                  <a:srgbClr val="C00000"/>
                </a:solidFill>
                <a:latin typeface="Times New Roman" panose="02020603050405020304" pitchFamily="18" charset="0"/>
                <a:ea typeface="LiberationSerif-Bold"/>
              </a:rPr>
              <a:t>ingl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ea typeface="LiberationSerif-Bold"/>
              </a:rPr>
              <a:t>. 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profitability index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ea typeface="LiberationSerif-Bold"/>
              </a:rPr>
              <a:t>) </a:t>
            </a:r>
            <a:r>
              <a:rPr lang="en-US" sz="2800" dirty="0" err="1">
                <a:solidFill>
                  <a:srgbClr val="C00000"/>
                </a:solidFill>
                <a:latin typeface="Times New Roman" panose="02020603050405020304" pitchFamily="18" charset="0"/>
                <a:ea typeface="LiberationSerif-Bold"/>
              </a:rPr>
              <a:t>qilingan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ea typeface="LiberationSerif-Bold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Times New Roman" panose="02020603050405020304" pitchFamily="18" charset="0"/>
                <a:ea typeface="LiberationSerif-Bold"/>
              </a:rPr>
              <a:t>har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ea typeface="LiberationSerif-Bold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Times New Roman" panose="02020603050405020304" pitchFamily="18" charset="0"/>
                <a:ea typeface="LiberationSerif-Bold"/>
              </a:rPr>
              <a:t>bir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ea typeface="LiberationSerif-Bold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Times New Roman" panose="02020603050405020304" pitchFamily="18" charset="0"/>
                <a:ea typeface="LiberationSerif-Bold"/>
              </a:rPr>
              <a:t>so’m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ea typeface="LiberationSerif-Bold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Times New Roman" panose="02020603050405020304" pitchFamily="18" charset="0"/>
                <a:ea typeface="LiberationSerif-Bold"/>
              </a:rPr>
              <a:t>investitsiyaga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ea typeface="LiberationSerif-Bold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Times New Roman" panose="02020603050405020304" pitchFamily="18" charset="0"/>
                <a:ea typeface="LiberationSerif-Bold"/>
              </a:rPr>
              <a:t>qanday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ea typeface="LiberationSerif-Bold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Times New Roman" panose="02020603050405020304" pitchFamily="18" charset="0"/>
                <a:ea typeface="LiberationSerif-Bold"/>
              </a:rPr>
              <a:t>darajada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ea typeface="LiberationSerif-Bold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Times New Roman" panose="02020603050405020304" pitchFamily="18" charset="0"/>
                <a:ea typeface="LiberationSerif-Bold"/>
              </a:rPr>
              <a:t>foyda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ea typeface="LiberationSerif-Bold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Times New Roman" panose="02020603050405020304" pitchFamily="18" charset="0"/>
                <a:ea typeface="LiberationSerif-Bold"/>
              </a:rPr>
              <a:t>olinganligini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ea typeface="LiberationSerif-Bold"/>
              </a:rPr>
              <a:t>, </a:t>
            </a:r>
            <a:r>
              <a:rPr lang="en-US" sz="2800" dirty="0" err="1">
                <a:solidFill>
                  <a:srgbClr val="C00000"/>
                </a:solidFill>
                <a:latin typeface="Times New Roman" panose="02020603050405020304" pitchFamily="18" charset="0"/>
                <a:ea typeface="LiberationSerif-Bold"/>
              </a:rPr>
              <a:t>yoki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ea typeface="LiberationSerif-Bold"/>
              </a:rPr>
              <a:t> investor </a:t>
            </a:r>
            <a:r>
              <a:rPr lang="en-US" sz="2800" dirty="0" err="1">
                <a:solidFill>
                  <a:srgbClr val="C00000"/>
                </a:solidFill>
                <a:latin typeface="Times New Roman" panose="02020603050405020304" pitchFamily="18" charset="0"/>
                <a:ea typeface="LiberationSerif-Bold"/>
              </a:rPr>
              <a:t>boyligi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ea typeface="LiberationSerif-Bold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Times New Roman" panose="02020603050405020304" pitchFamily="18" charset="0"/>
                <a:ea typeface="LiberationSerif-Bold"/>
              </a:rPr>
              <a:t>qanchaga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ea typeface="LiberationSerif-Bold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Times New Roman" panose="02020603050405020304" pitchFamily="18" charset="0"/>
                <a:ea typeface="LiberationSerif-Bold"/>
              </a:rPr>
              <a:t>ko’payganini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ea typeface="LiberationSerif-Bold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Times New Roman" panose="02020603050405020304" pitchFamily="18" charset="0"/>
                <a:ea typeface="LiberationSerif-Bold"/>
              </a:rPr>
              <a:t>ifodalaydigan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ea typeface="LiberationSerif-Bold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Times New Roman" panose="02020603050405020304" pitchFamily="18" charset="0"/>
                <a:ea typeface="LiberationSerif-Bold"/>
              </a:rPr>
              <a:t>ko’rsatkichdir</a:t>
            </a:r>
            <a:r>
              <a:rPr lang="en-US" sz="2800" dirty="0" smtClean="0">
                <a:solidFill>
                  <a:srgbClr val="C00000"/>
                </a:solidFill>
                <a:latin typeface="Times New Roman" panose="02020603050405020304" pitchFamily="18" charset="0"/>
                <a:ea typeface="LiberationSerif-Bold"/>
              </a:rPr>
              <a:t>.</a:t>
            </a:r>
          </a:p>
          <a:p>
            <a:endParaRPr lang="en-US" sz="2000" b="1" dirty="0" smtClean="0">
              <a:solidFill>
                <a:srgbClr val="7030A0"/>
              </a:solidFill>
            </a:endParaRPr>
          </a:p>
          <a:p>
            <a:r>
              <a:rPr lang="en-US" sz="2000" b="1" dirty="0" err="1" smtClean="0">
                <a:solidFill>
                  <a:srgbClr val="7030A0"/>
                </a:solidFill>
              </a:rPr>
              <a:t>Ichki</a:t>
            </a:r>
            <a:r>
              <a:rPr lang="en-US" sz="2000" b="1" dirty="0" smtClean="0">
                <a:solidFill>
                  <a:srgbClr val="7030A0"/>
                </a:solidFill>
              </a:rPr>
              <a:t> </a:t>
            </a:r>
            <a:r>
              <a:rPr lang="en-US" sz="2000" b="1" dirty="0" err="1">
                <a:solidFill>
                  <a:srgbClr val="7030A0"/>
                </a:solidFill>
              </a:rPr>
              <a:t>foyda</a:t>
            </a:r>
            <a:r>
              <a:rPr lang="en-US" sz="2000" b="1" dirty="0">
                <a:solidFill>
                  <a:srgbClr val="7030A0"/>
                </a:solidFill>
              </a:rPr>
              <a:t> </a:t>
            </a:r>
            <a:r>
              <a:rPr lang="en-US" sz="2000" b="1" dirty="0" err="1">
                <a:solidFill>
                  <a:srgbClr val="7030A0"/>
                </a:solidFill>
              </a:rPr>
              <a:t>me’yori</a:t>
            </a:r>
            <a:r>
              <a:rPr lang="en-US" sz="2000" dirty="0">
                <a:solidFill>
                  <a:srgbClr val="7030A0"/>
                </a:solidFill>
              </a:rPr>
              <a:t> (</a:t>
            </a:r>
            <a:r>
              <a:rPr lang="en-US" sz="2000" dirty="0" err="1">
                <a:solidFill>
                  <a:srgbClr val="7030A0"/>
                </a:solidFill>
              </a:rPr>
              <a:t>ingl</a:t>
            </a:r>
            <a:r>
              <a:rPr lang="en-US" sz="2000" dirty="0">
                <a:solidFill>
                  <a:srgbClr val="7030A0"/>
                </a:solidFill>
              </a:rPr>
              <a:t>. Internal rate of return - IRR) – </a:t>
            </a:r>
            <a:r>
              <a:rPr lang="en-US" sz="2000" dirty="0" err="1">
                <a:solidFill>
                  <a:srgbClr val="7030A0"/>
                </a:solidFill>
              </a:rPr>
              <a:t>daromadlilikning</a:t>
            </a:r>
            <a:r>
              <a:rPr lang="en-US" sz="2000" dirty="0">
                <a:solidFill>
                  <a:srgbClr val="7030A0"/>
                </a:solidFill>
              </a:rPr>
              <a:t> </a:t>
            </a:r>
            <a:r>
              <a:rPr lang="en-US" sz="2000" dirty="0" err="1">
                <a:solidFill>
                  <a:srgbClr val="7030A0"/>
                </a:solidFill>
              </a:rPr>
              <a:t>shunday</a:t>
            </a:r>
            <a:r>
              <a:rPr lang="en-US" sz="2000" dirty="0">
                <a:solidFill>
                  <a:srgbClr val="7030A0"/>
                </a:solidFill>
              </a:rPr>
              <a:t> </a:t>
            </a:r>
            <a:r>
              <a:rPr lang="en-US" sz="2000" dirty="0" err="1">
                <a:solidFill>
                  <a:srgbClr val="7030A0"/>
                </a:solidFill>
              </a:rPr>
              <a:t>me’yoriki</a:t>
            </a:r>
            <a:r>
              <a:rPr lang="en-US" sz="2000" dirty="0">
                <a:solidFill>
                  <a:srgbClr val="7030A0"/>
                </a:solidFill>
              </a:rPr>
              <a:t>, </a:t>
            </a:r>
            <a:r>
              <a:rPr lang="en-US" sz="2000" dirty="0" err="1">
                <a:solidFill>
                  <a:srgbClr val="7030A0"/>
                </a:solidFill>
              </a:rPr>
              <a:t>unda</a:t>
            </a:r>
            <a:r>
              <a:rPr lang="en-US" sz="2000" dirty="0">
                <a:solidFill>
                  <a:srgbClr val="7030A0"/>
                </a:solidFill>
              </a:rPr>
              <a:t> </a:t>
            </a:r>
            <a:r>
              <a:rPr lang="en-US" sz="2000" dirty="0" err="1">
                <a:solidFill>
                  <a:srgbClr val="7030A0"/>
                </a:solidFill>
              </a:rPr>
              <a:t>pul</a:t>
            </a:r>
            <a:r>
              <a:rPr lang="en-US" sz="2000" dirty="0">
                <a:solidFill>
                  <a:srgbClr val="7030A0"/>
                </a:solidFill>
              </a:rPr>
              <a:t> </a:t>
            </a:r>
            <a:r>
              <a:rPr lang="en-US" sz="2000" dirty="0" err="1">
                <a:solidFill>
                  <a:srgbClr val="7030A0"/>
                </a:solidFill>
              </a:rPr>
              <a:t>tushumlarining</a:t>
            </a:r>
            <a:r>
              <a:rPr lang="en-US" sz="2000" dirty="0">
                <a:solidFill>
                  <a:srgbClr val="7030A0"/>
                </a:solidFill>
              </a:rPr>
              <a:t> </a:t>
            </a:r>
            <a:r>
              <a:rPr lang="en-US" sz="2000" dirty="0" err="1">
                <a:solidFill>
                  <a:srgbClr val="7030A0"/>
                </a:solidFill>
              </a:rPr>
              <a:t>diskontlangan</a:t>
            </a:r>
            <a:r>
              <a:rPr lang="en-US" sz="2000" dirty="0">
                <a:solidFill>
                  <a:srgbClr val="7030A0"/>
                </a:solidFill>
              </a:rPr>
              <a:t> </a:t>
            </a:r>
            <a:r>
              <a:rPr lang="en-US" sz="2000" dirty="0" err="1">
                <a:solidFill>
                  <a:srgbClr val="7030A0"/>
                </a:solidFill>
              </a:rPr>
              <a:t>qiymati</a:t>
            </a:r>
            <a:r>
              <a:rPr lang="en-US" sz="2000" dirty="0">
                <a:solidFill>
                  <a:srgbClr val="7030A0"/>
                </a:solidFill>
              </a:rPr>
              <a:t> </a:t>
            </a:r>
            <a:r>
              <a:rPr lang="en-US" sz="2000" dirty="0" err="1">
                <a:solidFill>
                  <a:srgbClr val="7030A0"/>
                </a:solidFill>
              </a:rPr>
              <a:t>pul</a:t>
            </a:r>
            <a:r>
              <a:rPr lang="en-US" sz="2000" dirty="0">
                <a:solidFill>
                  <a:srgbClr val="7030A0"/>
                </a:solidFill>
              </a:rPr>
              <a:t> </a:t>
            </a:r>
            <a:r>
              <a:rPr lang="en-US" sz="2000" dirty="0" err="1">
                <a:solidFill>
                  <a:srgbClr val="7030A0"/>
                </a:solidFill>
              </a:rPr>
              <a:t>chiqimlarining</a:t>
            </a:r>
            <a:r>
              <a:rPr lang="en-US" sz="2000" dirty="0">
                <a:solidFill>
                  <a:srgbClr val="7030A0"/>
                </a:solidFill>
              </a:rPr>
              <a:t> </a:t>
            </a:r>
            <a:r>
              <a:rPr lang="en-US" sz="2000" dirty="0" err="1">
                <a:solidFill>
                  <a:srgbClr val="7030A0"/>
                </a:solidFill>
              </a:rPr>
              <a:t>diskontlangan</a:t>
            </a:r>
            <a:r>
              <a:rPr lang="en-US" sz="2000" dirty="0">
                <a:solidFill>
                  <a:srgbClr val="7030A0"/>
                </a:solidFill>
              </a:rPr>
              <a:t> </a:t>
            </a:r>
            <a:r>
              <a:rPr lang="en-US" sz="2000" dirty="0" err="1">
                <a:solidFill>
                  <a:srgbClr val="7030A0"/>
                </a:solidFill>
              </a:rPr>
              <a:t>qiymatiga</a:t>
            </a:r>
            <a:r>
              <a:rPr lang="en-US" sz="2000" dirty="0">
                <a:solidFill>
                  <a:srgbClr val="7030A0"/>
                </a:solidFill>
              </a:rPr>
              <a:t> </a:t>
            </a:r>
            <a:r>
              <a:rPr lang="en-US" sz="2000" dirty="0" err="1">
                <a:solidFill>
                  <a:srgbClr val="7030A0"/>
                </a:solidFill>
              </a:rPr>
              <a:t>teng</a:t>
            </a:r>
            <a:r>
              <a:rPr lang="en-US" sz="2000" dirty="0">
                <a:solidFill>
                  <a:srgbClr val="7030A0"/>
                </a:solidFill>
              </a:rPr>
              <a:t> </a:t>
            </a:r>
            <a:r>
              <a:rPr lang="en-US" sz="2000" dirty="0" err="1">
                <a:solidFill>
                  <a:srgbClr val="7030A0"/>
                </a:solidFill>
              </a:rPr>
              <a:t>bo’ladi</a:t>
            </a:r>
            <a:r>
              <a:rPr lang="en-US" sz="2000" dirty="0">
                <a:solidFill>
                  <a:srgbClr val="7030A0"/>
                </a:solidFill>
              </a:rPr>
              <a:t>. </a:t>
            </a:r>
            <a:endParaRPr lang="ru-RU" sz="20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0833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Cyrl-UZ" b="1" dirty="0"/>
              <a:t>Investitsiya loyihalarini baholashning sodda uslublari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2160589"/>
            <a:ext cx="8596668" cy="4417632"/>
          </a:xfrm>
        </p:spPr>
        <p:txBody>
          <a:bodyPr>
            <a:normAutofit/>
          </a:bodyPr>
          <a:lstStyle/>
          <a:p>
            <a:r>
              <a:rPr lang="uz-Cyrl-UZ" sz="2400" dirty="0"/>
              <a:t>Endi investitsiya loyihalarini baholashning soda (statik) usullarini ko’rib chiqamiz</a:t>
            </a:r>
            <a:r>
              <a:rPr lang="uz-Cyrl-UZ" sz="2400" dirty="0" smtClean="0"/>
              <a:t>.</a:t>
            </a:r>
            <a:endParaRPr lang="en-US" sz="2400" dirty="0" smtClean="0"/>
          </a:p>
          <a:p>
            <a:r>
              <a:rPr lang="uz-Cyrl-UZ" sz="2400" dirty="0" smtClean="0"/>
              <a:t> </a:t>
            </a:r>
            <a:r>
              <a:rPr lang="uz-Cyrl-UZ" sz="2400" dirty="0"/>
              <a:t>Bu uslublar diskontlash kontseptsiyasi paydo bo’lmasdan oldin ham keng qo’llanilgan bo’lib, ular yordamida, asosan pul kirimlari va chiqimlarini taqqoslash orqali loyihalarning maqsadga muvofiqligi aniqlanadi.</a:t>
            </a:r>
            <a:endParaRPr lang="ru-RU" sz="2400" dirty="0"/>
          </a:p>
          <a:p>
            <a:r>
              <a:rPr lang="en-US" sz="2000" b="1" u="sng" dirty="0" err="1">
                <a:solidFill>
                  <a:srgbClr val="7030A0"/>
                </a:solidFill>
              </a:rPr>
              <a:t>Birinchi</a:t>
            </a:r>
            <a:r>
              <a:rPr lang="en-US" sz="2000" b="1" u="sng" dirty="0">
                <a:solidFill>
                  <a:srgbClr val="7030A0"/>
                </a:solidFill>
              </a:rPr>
              <a:t> </a:t>
            </a:r>
            <a:r>
              <a:rPr lang="en-US" sz="2000" b="1" u="sng" dirty="0" err="1">
                <a:solidFill>
                  <a:srgbClr val="7030A0"/>
                </a:solidFill>
              </a:rPr>
              <a:t>usul</a:t>
            </a:r>
            <a:r>
              <a:rPr lang="en-US" sz="2000" b="1" u="sng" dirty="0">
                <a:solidFill>
                  <a:srgbClr val="7030A0"/>
                </a:solidFill>
              </a:rPr>
              <a:t> </a:t>
            </a:r>
            <a:r>
              <a:rPr lang="en-US" sz="2000" b="1" u="sng" dirty="0" err="1">
                <a:solidFill>
                  <a:srgbClr val="7030A0"/>
                </a:solidFill>
              </a:rPr>
              <a:t>qachonki</a:t>
            </a:r>
            <a:r>
              <a:rPr lang="en-US" sz="2000" dirty="0">
                <a:solidFill>
                  <a:srgbClr val="7030A0"/>
                </a:solidFill>
              </a:rPr>
              <a:t>, </a:t>
            </a:r>
            <a:r>
              <a:rPr lang="en-US" sz="2000" dirty="0" err="1">
                <a:solidFill>
                  <a:srgbClr val="7030A0"/>
                </a:solidFill>
              </a:rPr>
              <a:t>pul</a:t>
            </a:r>
            <a:r>
              <a:rPr lang="en-US" sz="2000" dirty="0">
                <a:solidFill>
                  <a:srgbClr val="7030A0"/>
                </a:solidFill>
              </a:rPr>
              <a:t> </a:t>
            </a:r>
            <a:r>
              <a:rPr lang="en-US" sz="2000" dirty="0" err="1">
                <a:solidFill>
                  <a:srgbClr val="7030A0"/>
                </a:solidFill>
              </a:rPr>
              <a:t>tushumlari</a:t>
            </a:r>
            <a:r>
              <a:rPr lang="en-US" sz="2000" dirty="0">
                <a:solidFill>
                  <a:srgbClr val="7030A0"/>
                </a:solidFill>
              </a:rPr>
              <a:t> </a:t>
            </a:r>
            <a:r>
              <a:rPr lang="en-US" sz="2000" dirty="0" err="1">
                <a:solidFill>
                  <a:srgbClr val="7030A0"/>
                </a:solidFill>
              </a:rPr>
              <a:t>yil</a:t>
            </a:r>
            <a:r>
              <a:rPr lang="en-US" sz="2000" dirty="0">
                <a:solidFill>
                  <a:srgbClr val="7030A0"/>
                </a:solidFill>
              </a:rPr>
              <a:t> </a:t>
            </a:r>
            <a:r>
              <a:rPr lang="en-US" sz="2000" dirty="0" err="1">
                <a:solidFill>
                  <a:srgbClr val="7030A0"/>
                </a:solidFill>
              </a:rPr>
              <a:t>davomida</a:t>
            </a:r>
            <a:r>
              <a:rPr lang="en-US" sz="2000" dirty="0">
                <a:solidFill>
                  <a:srgbClr val="7030A0"/>
                </a:solidFill>
              </a:rPr>
              <a:t> </a:t>
            </a:r>
            <a:r>
              <a:rPr lang="en-US" sz="2000" dirty="0" err="1">
                <a:solidFill>
                  <a:srgbClr val="7030A0"/>
                </a:solidFill>
              </a:rPr>
              <a:t>bir</a:t>
            </a:r>
            <a:r>
              <a:rPr lang="en-US" sz="2000" dirty="0">
                <a:solidFill>
                  <a:srgbClr val="7030A0"/>
                </a:solidFill>
              </a:rPr>
              <a:t> </a:t>
            </a:r>
            <a:r>
              <a:rPr lang="en-US" sz="2000" dirty="0" err="1">
                <a:solidFill>
                  <a:srgbClr val="7030A0"/>
                </a:solidFill>
              </a:rPr>
              <a:t>xil</a:t>
            </a:r>
            <a:r>
              <a:rPr lang="en-US" sz="2000" dirty="0">
                <a:solidFill>
                  <a:srgbClr val="7030A0"/>
                </a:solidFill>
              </a:rPr>
              <a:t> </a:t>
            </a:r>
            <a:r>
              <a:rPr lang="en-US" sz="2000" dirty="0" err="1">
                <a:solidFill>
                  <a:srgbClr val="7030A0"/>
                </a:solidFill>
              </a:rPr>
              <a:t>bo’lsa</a:t>
            </a:r>
            <a:r>
              <a:rPr lang="en-US" sz="2000" dirty="0">
                <a:solidFill>
                  <a:srgbClr val="7030A0"/>
                </a:solidFill>
              </a:rPr>
              <a:t> </a:t>
            </a:r>
            <a:r>
              <a:rPr lang="en-US" sz="2000" dirty="0" err="1">
                <a:solidFill>
                  <a:srgbClr val="7030A0"/>
                </a:solidFill>
              </a:rPr>
              <a:t>qo’llaniladi</a:t>
            </a:r>
            <a:r>
              <a:rPr lang="en-US" sz="2000" dirty="0">
                <a:solidFill>
                  <a:srgbClr val="7030A0"/>
                </a:solidFill>
              </a:rPr>
              <a:t>. </a:t>
            </a:r>
            <a:r>
              <a:rPr lang="en-US" sz="2000" dirty="0" err="1">
                <a:solidFill>
                  <a:srgbClr val="7030A0"/>
                </a:solidFill>
              </a:rPr>
              <a:t>Aytaylik</a:t>
            </a:r>
            <a:r>
              <a:rPr lang="en-US" sz="2000" dirty="0">
                <a:solidFill>
                  <a:srgbClr val="7030A0"/>
                </a:solidFill>
              </a:rPr>
              <a:t>, biz 600 </a:t>
            </a:r>
            <a:r>
              <a:rPr lang="en-US" sz="2000" dirty="0" err="1">
                <a:solidFill>
                  <a:srgbClr val="7030A0"/>
                </a:solidFill>
              </a:rPr>
              <a:t>mln</a:t>
            </a:r>
            <a:r>
              <a:rPr lang="en-US" sz="2000" dirty="0">
                <a:solidFill>
                  <a:srgbClr val="7030A0"/>
                </a:solidFill>
              </a:rPr>
              <a:t>. </a:t>
            </a:r>
            <a:r>
              <a:rPr lang="en-US" sz="2000" dirty="0" err="1">
                <a:solidFill>
                  <a:srgbClr val="7030A0"/>
                </a:solidFill>
              </a:rPr>
              <a:t>so’m</a:t>
            </a:r>
            <a:r>
              <a:rPr lang="en-US" sz="2000" dirty="0">
                <a:solidFill>
                  <a:srgbClr val="7030A0"/>
                </a:solidFill>
              </a:rPr>
              <a:t> </a:t>
            </a:r>
            <a:r>
              <a:rPr lang="en-US" sz="2000" dirty="0" err="1">
                <a:solidFill>
                  <a:srgbClr val="7030A0"/>
                </a:solidFill>
              </a:rPr>
              <a:t>investitsiya</a:t>
            </a:r>
            <a:r>
              <a:rPr lang="en-US" sz="2000" dirty="0">
                <a:solidFill>
                  <a:srgbClr val="7030A0"/>
                </a:solidFill>
              </a:rPr>
              <a:t> </a:t>
            </a:r>
            <a:r>
              <a:rPr lang="en-US" sz="2000" dirty="0" err="1">
                <a:solidFill>
                  <a:srgbClr val="7030A0"/>
                </a:solidFill>
              </a:rPr>
              <a:t>sarf</a:t>
            </a:r>
            <a:r>
              <a:rPr lang="en-US" sz="2000" dirty="0">
                <a:solidFill>
                  <a:srgbClr val="7030A0"/>
                </a:solidFill>
              </a:rPr>
              <a:t> </a:t>
            </a:r>
            <a:r>
              <a:rPr lang="en-US" sz="2000" dirty="0" err="1">
                <a:solidFill>
                  <a:srgbClr val="7030A0"/>
                </a:solidFill>
              </a:rPr>
              <a:t>qildik</a:t>
            </a:r>
            <a:r>
              <a:rPr lang="en-US" sz="2000" dirty="0">
                <a:solidFill>
                  <a:srgbClr val="7030A0"/>
                </a:solidFill>
              </a:rPr>
              <a:t> </a:t>
            </a:r>
            <a:r>
              <a:rPr lang="en-US" sz="2000" dirty="0" err="1">
                <a:solidFill>
                  <a:srgbClr val="7030A0"/>
                </a:solidFill>
              </a:rPr>
              <a:t>va</a:t>
            </a:r>
            <a:r>
              <a:rPr lang="en-US" sz="2000" dirty="0">
                <a:solidFill>
                  <a:srgbClr val="7030A0"/>
                </a:solidFill>
              </a:rPr>
              <a:t> 8 </a:t>
            </a:r>
            <a:r>
              <a:rPr lang="en-US" sz="2000" dirty="0" err="1">
                <a:solidFill>
                  <a:srgbClr val="7030A0"/>
                </a:solidFill>
              </a:rPr>
              <a:t>yil</a:t>
            </a:r>
            <a:r>
              <a:rPr lang="en-US" sz="2000" dirty="0">
                <a:solidFill>
                  <a:srgbClr val="7030A0"/>
                </a:solidFill>
              </a:rPr>
              <a:t> </a:t>
            </a:r>
            <a:r>
              <a:rPr lang="en-US" sz="2000" dirty="0" err="1">
                <a:solidFill>
                  <a:srgbClr val="7030A0"/>
                </a:solidFill>
              </a:rPr>
              <a:t>ichida</a:t>
            </a:r>
            <a:r>
              <a:rPr lang="en-US" sz="2000" dirty="0">
                <a:solidFill>
                  <a:srgbClr val="7030A0"/>
                </a:solidFill>
              </a:rPr>
              <a:t> </a:t>
            </a:r>
            <a:r>
              <a:rPr lang="en-US" sz="2000" dirty="0" err="1">
                <a:solidFill>
                  <a:srgbClr val="7030A0"/>
                </a:solidFill>
              </a:rPr>
              <a:t>har</a:t>
            </a:r>
            <a:r>
              <a:rPr lang="en-US" sz="2000" dirty="0">
                <a:solidFill>
                  <a:srgbClr val="7030A0"/>
                </a:solidFill>
              </a:rPr>
              <a:t> </a:t>
            </a:r>
            <a:r>
              <a:rPr lang="en-US" sz="2000" dirty="0" err="1">
                <a:solidFill>
                  <a:srgbClr val="7030A0"/>
                </a:solidFill>
              </a:rPr>
              <a:t>yili</a:t>
            </a:r>
            <a:r>
              <a:rPr lang="en-US" sz="2000" dirty="0">
                <a:solidFill>
                  <a:srgbClr val="7030A0"/>
                </a:solidFill>
              </a:rPr>
              <a:t> 150 </a:t>
            </a:r>
            <a:r>
              <a:rPr lang="en-US" sz="2000" dirty="0" err="1">
                <a:solidFill>
                  <a:srgbClr val="7030A0"/>
                </a:solidFill>
              </a:rPr>
              <a:t>mln.so’mdan</a:t>
            </a:r>
            <a:r>
              <a:rPr lang="en-US" sz="2000" dirty="0">
                <a:solidFill>
                  <a:srgbClr val="7030A0"/>
                </a:solidFill>
              </a:rPr>
              <a:t> </a:t>
            </a:r>
            <a:r>
              <a:rPr lang="en-US" sz="2000" dirty="0" err="1">
                <a:solidFill>
                  <a:srgbClr val="7030A0"/>
                </a:solidFill>
              </a:rPr>
              <a:t>daromad</a:t>
            </a:r>
            <a:r>
              <a:rPr lang="en-US" sz="2000" dirty="0">
                <a:solidFill>
                  <a:srgbClr val="7030A0"/>
                </a:solidFill>
              </a:rPr>
              <a:t> </a:t>
            </a:r>
            <a:r>
              <a:rPr lang="en-US" sz="2000" dirty="0" err="1">
                <a:solidFill>
                  <a:srgbClr val="7030A0"/>
                </a:solidFill>
              </a:rPr>
              <a:t>olishni</a:t>
            </a:r>
            <a:r>
              <a:rPr lang="en-US" sz="2000" dirty="0">
                <a:solidFill>
                  <a:srgbClr val="7030A0"/>
                </a:solidFill>
              </a:rPr>
              <a:t> </a:t>
            </a:r>
            <a:r>
              <a:rPr lang="en-US" sz="2000" dirty="0" err="1">
                <a:solidFill>
                  <a:srgbClr val="7030A0"/>
                </a:solidFill>
              </a:rPr>
              <a:t>kutayapmiz</a:t>
            </a:r>
            <a:r>
              <a:rPr lang="en-US" sz="2000" dirty="0">
                <a:solidFill>
                  <a:srgbClr val="7030A0"/>
                </a:solidFill>
              </a:rPr>
              <a:t>. </a:t>
            </a:r>
            <a:r>
              <a:rPr lang="en-US" sz="2000" dirty="0" err="1">
                <a:solidFill>
                  <a:srgbClr val="7030A0"/>
                </a:solidFill>
              </a:rPr>
              <a:t>Unda</a:t>
            </a:r>
            <a:r>
              <a:rPr lang="en-US" sz="2000" dirty="0">
                <a:solidFill>
                  <a:srgbClr val="7030A0"/>
                </a:solidFill>
              </a:rPr>
              <a:t> 600</a:t>
            </a:r>
            <a:r>
              <a:rPr lang="uz-Cyrl-UZ" sz="2000" dirty="0">
                <a:solidFill>
                  <a:srgbClr val="7030A0"/>
                </a:solidFill>
              </a:rPr>
              <a:t>G’</a:t>
            </a:r>
            <a:r>
              <a:rPr lang="en-US" sz="2000" dirty="0">
                <a:solidFill>
                  <a:srgbClr val="7030A0"/>
                </a:solidFill>
              </a:rPr>
              <a:t>150 q 4 </a:t>
            </a:r>
            <a:r>
              <a:rPr lang="en-US" sz="2000" dirty="0" err="1">
                <a:solidFill>
                  <a:srgbClr val="7030A0"/>
                </a:solidFill>
              </a:rPr>
              <a:t>yil</a:t>
            </a:r>
            <a:r>
              <a:rPr lang="en-US" sz="2000" dirty="0">
                <a:solidFill>
                  <a:srgbClr val="7030A0"/>
                </a:solidFill>
              </a:rPr>
              <a:t> </a:t>
            </a:r>
            <a:r>
              <a:rPr lang="en-US" sz="2000" dirty="0" err="1">
                <a:solidFill>
                  <a:srgbClr val="7030A0"/>
                </a:solidFill>
              </a:rPr>
              <a:t>ichida</a:t>
            </a:r>
            <a:r>
              <a:rPr lang="en-US" sz="2000" dirty="0">
                <a:solidFill>
                  <a:srgbClr val="7030A0"/>
                </a:solidFill>
              </a:rPr>
              <a:t> </a:t>
            </a:r>
            <a:r>
              <a:rPr lang="en-US" sz="2000" dirty="0" err="1">
                <a:solidFill>
                  <a:srgbClr val="7030A0"/>
                </a:solidFill>
              </a:rPr>
              <a:t>sarflangan</a:t>
            </a:r>
            <a:r>
              <a:rPr lang="en-US" sz="2000" dirty="0">
                <a:solidFill>
                  <a:srgbClr val="7030A0"/>
                </a:solidFill>
              </a:rPr>
              <a:t> </a:t>
            </a:r>
            <a:r>
              <a:rPr lang="en-US" sz="2000" dirty="0" err="1">
                <a:solidFill>
                  <a:srgbClr val="7030A0"/>
                </a:solidFill>
              </a:rPr>
              <a:t>investitsiya</a:t>
            </a:r>
            <a:r>
              <a:rPr lang="en-US" sz="2000" dirty="0">
                <a:solidFill>
                  <a:srgbClr val="7030A0"/>
                </a:solidFill>
              </a:rPr>
              <a:t> </a:t>
            </a:r>
            <a:r>
              <a:rPr lang="en-US" sz="2000" dirty="0" err="1">
                <a:solidFill>
                  <a:srgbClr val="7030A0"/>
                </a:solidFill>
              </a:rPr>
              <a:t>qoplanadi</a:t>
            </a:r>
            <a:r>
              <a:rPr lang="en-US" sz="2000" dirty="0">
                <a:solidFill>
                  <a:srgbClr val="7030A0"/>
                </a:solidFill>
              </a:rPr>
              <a:t> </a:t>
            </a:r>
            <a:r>
              <a:rPr lang="en-US" sz="2000" dirty="0" err="1">
                <a:solidFill>
                  <a:srgbClr val="7030A0"/>
                </a:solidFill>
              </a:rPr>
              <a:t>va</a:t>
            </a:r>
            <a:r>
              <a:rPr lang="en-US" sz="2000" dirty="0">
                <a:solidFill>
                  <a:srgbClr val="7030A0"/>
                </a:solidFill>
              </a:rPr>
              <a:t> </a:t>
            </a:r>
            <a:r>
              <a:rPr lang="en-US" sz="2000" dirty="0" err="1">
                <a:solidFill>
                  <a:srgbClr val="7030A0"/>
                </a:solidFill>
              </a:rPr>
              <a:t>qolgan</a:t>
            </a:r>
            <a:r>
              <a:rPr lang="en-US" sz="2000" dirty="0">
                <a:solidFill>
                  <a:srgbClr val="7030A0"/>
                </a:solidFill>
              </a:rPr>
              <a:t> 4 </a:t>
            </a:r>
            <a:r>
              <a:rPr lang="en-US" sz="2000" dirty="0" err="1">
                <a:solidFill>
                  <a:srgbClr val="7030A0"/>
                </a:solidFill>
              </a:rPr>
              <a:t>yil</a:t>
            </a:r>
            <a:r>
              <a:rPr lang="en-US" sz="2000" dirty="0">
                <a:solidFill>
                  <a:srgbClr val="7030A0"/>
                </a:solidFill>
              </a:rPr>
              <a:t> </a:t>
            </a:r>
            <a:r>
              <a:rPr lang="en-US" sz="2000" dirty="0" err="1">
                <a:solidFill>
                  <a:srgbClr val="7030A0"/>
                </a:solidFill>
              </a:rPr>
              <a:t>davomida</a:t>
            </a:r>
            <a:r>
              <a:rPr lang="en-US" sz="2000" dirty="0">
                <a:solidFill>
                  <a:srgbClr val="7030A0"/>
                </a:solidFill>
              </a:rPr>
              <a:t> investor </a:t>
            </a:r>
            <a:r>
              <a:rPr lang="en-US" sz="2000" dirty="0" err="1">
                <a:solidFill>
                  <a:srgbClr val="7030A0"/>
                </a:solidFill>
              </a:rPr>
              <a:t>sof</a:t>
            </a:r>
            <a:r>
              <a:rPr lang="en-US" sz="2000" dirty="0">
                <a:solidFill>
                  <a:srgbClr val="7030A0"/>
                </a:solidFill>
              </a:rPr>
              <a:t> </a:t>
            </a:r>
            <a:r>
              <a:rPr lang="en-US" sz="2000" dirty="0" err="1">
                <a:solidFill>
                  <a:srgbClr val="7030A0"/>
                </a:solidFill>
              </a:rPr>
              <a:t>foyda</a:t>
            </a:r>
            <a:r>
              <a:rPr lang="en-US" sz="2000" dirty="0">
                <a:solidFill>
                  <a:srgbClr val="7030A0"/>
                </a:solidFill>
              </a:rPr>
              <a:t> </a:t>
            </a:r>
            <a:r>
              <a:rPr lang="en-US" sz="2000" dirty="0" err="1">
                <a:solidFill>
                  <a:srgbClr val="7030A0"/>
                </a:solidFill>
              </a:rPr>
              <a:t>oladi</a:t>
            </a:r>
            <a:r>
              <a:rPr lang="en-US" sz="2000" dirty="0">
                <a:solidFill>
                  <a:srgbClr val="7030A0"/>
                </a:solidFill>
              </a:rPr>
              <a:t>.</a:t>
            </a:r>
            <a:endParaRPr lang="ru-RU" sz="2000" dirty="0">
              <a:solidFill>
                <a:srgbClr val="7030A0"/>
              </a:solidFill>
            </a:endParaRPr>
          </a:p>
          <a:p>
            <a:endParaRPr lang="ru-RU" dirty="0"/>
          </a:p>
        </p:txBody>
      </p:sp>
      <p:pic>
        <p:nvPicPr>
          <p:cNvPr id="7170" name="Picture 2" descr="2021- yil yanvar-dekabr oylarida xorijiy investitsiya va kredit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002" y="1078174"/>
            <a:ext cx="2476720" cy="5322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5354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6035" y="609599"/>
            <a:ext cx="8720919" cy="6050507"/>
          </a:xfrm>
        </p:spPr>
        <p:txBody>
          <a:bodyPr>
            <a:noAutofit/>
          </a:bodyPr>
          <a:lstStyle/>
          <a:p>
            <a:r>
              <a:rPr lang="en-US" dirty="0" err="1"/>
              <a:t>Investitsiyalarning</a:t>
            </a:r>
            <a:r>
              <a:rPr lang="en-US" dirty="0"/>
              <a:t> </a:t>
            </a:r>
            <a:r>
              <a:rPr lang="en-US" dirty="0" err="1"/>
              <a:t>qoplanish</a:t>
            </a:r>
            <a:r>
              <a:rPr lang="en-US" dirty="0"/>
              <a:t> </a:t>
            </a:r>
            <a:r>
              <a:rPr lang="en-US" dirty="0" err="1"/>
              <a:t>muddati</a:t>
            </a:r>
            <a:r>
              <a:rPr lang="en-US" dirty="0"/>
              <a:t> </a:t>
            </a:r>
            <a:r>
              <a:rPr lang="en-US" dirty="0" err="1"/>
              <a:t>qanchalik</a:t>
            </a:r>
            <a:r>
              <a:rPr lang="en-US" dirty="0"/>
              <a:t> </a:t>
            </a:r>
            <a:r>
              <a:rPr lang="en-US" dirty="0" err="1"/>
              <a:t>katta</a:t>
            </a:r>
            <a:r>
              <a:rPr lang="en-US" dirty="0"/>
              <a:t> </a:t>
            </a:r>
            <a:r>
              <a:rPr lang="en-US" dirty="0" err="1"/>
              <a:t>bo’lsa</a:t>
            </a:r>
            <a:r>
              <a:rPr lang="en-US" dirty="0"/>
              <a:t>, </a:t>
            </a:r>
            <a:r>
              <a:rPr lang="en-US" dirty="0" err="1"/>
              <a:t>dastlabki</a:t>
            </a:r>
            <a:r>
              <a:rPr lang="en-US" dirty="0"/>
              <a:t> </a:t>
            </a:r>
            <a:r>
              <a:rPr lang="en-US" dirty="0" err="1"/>
              <a:t>hisoblangan</a:t>
            </a:r>
            <a:r>
              <a:rPr lang="en-US" dirty="0"/>
              <a:t> </a:t>
            </a:r>
            <a:r>
              <a:rPr lang="en-US" dirty="0" err="1"/>
              <a:t>natijalarga</a:t>
            </a:r>
            <a:r>
              <a:rPr lang="en-US" dirty="0"/>
              <a:t> </a:t>
            </a:r>
            <a:r>
              <a:rPr lang="en-US" dirty="0" err="1"/>
              <a:t>salbiy</a:t>
            </a:r>
            <a:r>
              <a:rPr lang="en-US" dirty="0"/>
              <a:t> </a:t>
            </a:r>
            <a:r>
              <a:rPr lang="en-US" dirty="0" err="1"/>
              <a:t>ta’sir</a:t>
            </a:r>
            <a:r>
              <a:rPr lang="en-US" dirty="0"/>
              <a:t> </a:t>
            </a:r>
            <a:r>
              <a:rPr lang="en-US" dirty="0" err="1"/>
              <a:t>ko’rsatuvchi</a:t>
            </a:r>
            <a:r>
              <a:rPr lang="en-US" dirty="0"/>
              <a:t> </a:t>
            </a:r>
            <a:r>
              <a:rPr lang="en-US" dirty="0" err="1"/>
              <a:t>shart-sharoitlarning</a:t>
            </a:r>
            <a:r>
              <a:rPr lang="en-US" dirty="0"/>
              <a:t> </a:t>
            </a:r>
            <a:r>
              <a:rPr lang="en-US" dirty="0" err="1"/>
              <a:t>yuzaga</a:t>
            </a:r>
            <a:r>
              <a:rPr lang="en-US" dirty="0"/>
              <a:t> </a:t>
            </a:r>
            <a:r>
              <a:rPr lang="en-US" dirty="0" err="1"/>
              <a:t>kelishi</a:t>
            </a:r>
            <a:r>
              <a:rPr lang="en-US" dirty="0"/>
              <a:t> </a:t>
            </a:r>
            <a:r>
              <a:rPr lang="en-US" dirty="0" err="1"/>
              <a:t>xavfi</a:t>
            </a:r>
            <a:r>
              <a:rPr lang="en-US" dirty="0"/>
              <a:t> </a:t>
            </a:r>
            <a:r>
              <a:rPr lang="en-US" dirty="0" err="1"/>
              <a:t>shuncha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bo’ladi</a:t>
            </a:r>
            <a:r>
              <a:rPr lang="en-US" dirty="0" smtClean="0"/>
              <a:t>.</a:t>
            </a:r>
            <a:br>
              <a:rPr lang="en-US" dirty="0" smtClean="0"/>
            </a:br>
            <a:r>
              <a:rPr lang="en-US" dirty="0" err="1" smtClean="0"/>
              <a:t>Bunda</a:t>
            </a:r>
            <a:r>
              <a:rPr lang="en-US" dirty="0" smtClean="0"/>
              <a:t> </a:t>
            </a:r>
            <a:r>
              <a:rPr lang="en-US" dirty="0" err="1" smtClean="0"/>
              <a:t>Annuitetning</a:t>
            </a:r>
            <a:r>
              <a:rPr lang="en-US" dirty="0" smtClean="0"/>
              <a:t> </a:t>
            </a:r>
            <a:r>
              <a:rPr lang="en-US" dirty="0" err="1"/>
              <a:t>joriy</a:t>
            </a:r>
            <a:r>
              <a:rPr lang="en-US" dirty="0"/>
              <a:t> </a:t>
            </a:r>
            <a:r>
              <a:rPr lang="en-US" dirty="0" err="1"/>
              <a:t>qiymatini</a:t>
            </a:r>
            <a:r>
              <a:rPr lang="en-US" dirty="0"/>
              <a:t> </a:t>
            </a:r>
            <a:r>
              <a:rPr lang="en-US" dirty="0" err="1"/>
              <a:t>hisoblash</a:t>
            </a:r>
            <a:r>
              <a:rPr lang="en-US" dirty="0"/>
              <a:t> </a:t>
            </a:r>
            <a:r>
              <a:rPr lang="en-US" dirty="0" err="1" smtClean="0"/>
              <a:t>zarurdir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err="1" smtClean="0"/>
              <a:t>shunday</a:t>
            </a:r>
            <a:r>
              <a:rPr lang="en-US" dirty="0" smtClean="0"/>
              <a:t> </a:t>
            </a:r>
            <a:r>
              <a:rPr lang="en-US" dirty="0" err="1" smtClean="0"/>
              <a:t>qilib</a:t>
            </a:r>
            <a:r>
              <a:rPr lang="en-US" dirty="0" smtClean="0"/>
              <a:t> </a:t>
            </a:r>
            <a:br>
              <a:rPr lang="en-US" dirty="0" smtClean="0"/>
            </a:br>
            <a:r>
              <a:rPr lang="en-US" dirty="0" err="1" smtClean="0"/>
              <a:t>differensial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annuitet</a:t>
            </a:r>
            <a:r>
              <a:rPr lang="en-US" dirty="0" smtClean="0"/>
              <a:t> </a:t>
            </a:r>
            <a:r>
              <a:rPr lang="en-US" dirty="0" err="1" smtClean="0"/>
              <a:t>usullari</a:t>
            </a:r>
            <a:r>
              <a:rPr lang="en-US" dirty="0" smtClean="0"/>
              <a:t> </a:t>
            </a:r>
            <a:r>
              <a:rPr lang="en-US" dirty="0" err="1" smtClean="0"/>
              <a:t>qo’llash</a:t>
            </a:r>
            <a:r>
              <a:rPr lang="en-US" dirty="0" smtClean="0"/>
              <a:t> </a:t>
            </a:r>
            <a:r>
              <a:rPr lang="en-US" dirty="0" err="1" smtClean="0"/>
              <a:t>investitsiyani</a:t>
            </a:r>
            <a:r>
              <a:rPr lang="en-US" dirty="0" smtClean="0"/>
              <a:t> </a:t>
            </a:r>
            <a:r>
              <a:rPr lang="en-US" dirty="0" err="1" smtClean="0"/>
              <a:t>baxolashda</a:t>
            </a:r>
            <a:r>
              <a:rPr lang="en-US" dirty="0" smtClean="0"/>
              <a:t> </a:t>
            </a:r>
            <a:r>
              <a:rPr lang="en-US" dirty="0" err="1" smtClean="0"/>
              <a:t>sodda</a:t>
            </a:r>
            <a:r>
              <a:rPr lang="en-US" dirty="0" smtClean="0"/>
              <a:t> </a:t>
            </a:r>
            <a:r>
              <a:rPr lang="en-US" dirty="0" err="1" smtClean="0"/>
              <a:t>usullar</a:t>
            </a:r>
            <a:r>
              <a:rPr lang="en-US" dirty="0" smtClean="0"/>
              <a:t> </a:t>
            </a:r>
            <a:r>
              <a:rPr lang="en-US" dirty="0" err="1" smtClean="0"/>
              <a:t>hisoblanadi</a:t>
            </a:r>
            <a:endParaRPr lang="ru-RU" dirty="0"/>
          </a:p>
        </p:txBody>
      </p:sp>
      <p:pic>
        <p:nvPicPr>
          <p:cNvPr id="8194" name="Picture 2" descr="O'zbekiston Respublikasida xorijiy investitsiya va kreditlar tarkibi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4942" y="873457"/>
            <a:ext cx="2715905" cy="3794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7378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b="1" i="1" dirty="0"/>
              <a:t>E’T</a:t>
            </a:r>
            <a:r>
              <a:rPr lang="en-US" b="1" i="1" dirty="0"/>
              <a:t>I</a:t>
            </a:r>
            <a:r>
              <a:rPr lang="uz-Cyrl-UZ" b="1" i="1" dirty="0"/>
              <a:t>BORLARINGIZ  UChUN  RAHMAT!</a:t>
            </a:r>
            <a:r>
              <a:rPr lang="ru-RU" dirty="0"/>
              <a:t/>
            </a:r>
            <a:br>
              <a:rPr lang="ru-RU" dirty="0"/>
            </a:br>
            <a:r>
              <a:rPr lang="uz-Cyrl-UZ" b="1" dirty="0"/>
              <a:t> </a:t>
            </a:r>
            <a:endParaRPr lang="ru-RU" dirty="0"/>
          </a:p>
        </p:txBody>
      </p:sp>
      <p:pic>
        <p:nvPicPr>
          <p:cNvPr id="7" name="Picture 5" descr="i?id=203668848-40-72&amp;n=21">
            <a:hlinkClick r:id="rId2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3519" y="1624084"/>
            <a:ext cx="5393436" cy="3191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38287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221</TotalTime>
  <Words>887</Words>
  <Application>Microsoft Office PowerPoint</Application>
  <PresentationFormat>Широкоэкранный</PresentationFormat>
  <Paragraphs>59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0" baseType="lpstr">
      <vt:lpstr>Arial</vt:lpstr>
      <vt:lpstr>Calibri</vt:lpstr>
      <vt:lpstr>LiberationSerif-Bold</vt:lpstr>
      <vt:lpstr>Times New Roman</vt:lpstr>
      <vt:lpstr>Trebuchet MS</vt:lpstr>
      <vt:lpstr>Wingdings 3</vt:lpstr>
      <vt:lpstr>Аспект</vt:lpstr>
      <vt:lpstr>Презентация PowerPoint</vt:lpstr>
      <vt:lpstr>REJA </vt:lpstr>
      <vt:lpstr>            Asosiy adabiyotlar</vt:lpstr>
      <vt:lpstr>1.Dars maqsadi,         2.Bajariladigan vazifa,                  3.Kutilayotgan natija </vt:lpstr>
      <vt:lpstr>Investitsiya loyihalarini moliyaviy-iqtisodiy baholashning mohiyati va usullari</vt:lpstr>
      <vt:lpstr>Investitsiya loyihalarini baholashda uslublarni ikki guruhga aratish mumkin</vt:lpstr>
      <vt:lpstr>amalda ko’pchilik investiya loyihalarining amalga oshirilishi boshqa loyihalarni amalga oshirish imkoniyatlarini pasaytiradi yoki mutlaqo yo’qqa chiqaradi. Bunday investitsiya loyihalari o’zaro konfliktli loyihalar deyiladi.</vt:lpstr>
      <vt:lpstr>Investitsiya loyihalarini moliyaviy–iqtisodiy baholashda pul oqimlarini diskontlashga asoslangan uslublari</vt:lpstr>
      <vt:lpstr>Презентация PowerPoint</vt:lpstr>
      <vt:lpstr>Презентация PowerPoint</vt:lpstr>
      <vt:lpstr>Investitsiya loyihalarini baholashning sodda uslublari</vt:lpstr>
      <vt:lpstr>Investitsiyalarning qoplanish muddati qanchalik katta bo’lsa, dastlabki hisoblangan natijalarga salbiy ta’sir ko’rsatuvchi shart-sharoitlarning yuzaga kelishi xavfi shuncha yuqori bo’ladi. Bunda Annuitetning joriy qiymatini hisoblash zarurdir shunday qilib  differensial va annuitet usullari qo’llash investitsiyani baxolashda sodda usullar hisoblanadi</vt:lpstr>
      <vt:lpstr>E’TIBORLARINGIZ  UChUN  RAHMAT!  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30</cp:revision>
  <dcterms:created xsi:type="dcterms:W3CDTF">2023-09-05T17:41:28Z</dcterms:created>
  <dcterms:modified xsi:type="dcterms:W3CDTF">2023-10-05T05:21:10Z</dcterms:modified>
</cp:coreProperties>
</file>